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37" r:id="rId2"/>
    <p:sldId id="258" r:id="rId3"/>
    <p:sldId id="303" r:id="rId4"/>
    <p:sldId id="335" r:id="rId5"/>
    <p:sldId id="261" r:id="rId6"/>
    <p:sldId id="263" r:id="rId7"/>
    <p:sldId id="305" r:id="rId8"/>
    <p:sldId id="315" r:id="rId9"/>
    <p:sldId id="260" r:id="rId10"/>
    <p:sldId id="306" r:id="rId11"/>
    <p:sldId id="265" r:id="rId12"/>
    <p:sldId id="308" r:id="rId13"/>
    <p:sldId id="340" r:id="rId14"/>
    <p:sldId id="330" r:id="rId15"/>
    <p:sldId id="341" r:id="rId16"/>
    <p:sldId id="333" r:id="rId17"/>
    <p:sldId id="342" r:id="rId18"/>
    <p:sldId id="343" r:id="rId19"/>
    <p:sldId id="267" r:id="rId20"/>
    <p:sldId id="270" r:id="rId21"/>
    <p:sldId id="338" r:id="rId22"/>
    <p:sldId id="311" r:id="rId23"/>
    <p:sldId id="312" r:id="rId24"/>
    <p:sldId id="345" r:id="rId25"/>
    <p:sldId id="316" r:id="rId26"/>
    <p:sldId id="317" r:id="rId27"/>
    <p:sldId id="318" r:id="rId28"/>
    <p:sldId id="320" r:id="rId29"/>
    <p:sldId id="321" r:id="rId30"/>
    <p:sldId id="339" r:id="rId31"/>
    <p:sldId id="324" r:id="rId32"/>
    <p:sldId id="325" r:id="rId33"/>
    <p:sldId id="266" r:id="rId34"/>
    <p:sldId id="301" r:id="rId35"/>
    <p:sldId id="302"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A903B6B9-4DCD-9C4A-A674-03BBAD026B1B}">
          <p14:sldIdLst>
            <p14:sldId id="337"/>
            <p14:sldId id="258"/>
            <p14:sldId id="303"/>
            <p14:sldId id="335"/>
            <p14:sldId id="261"/>
            <p14:sldId id="263"/>
            <p14:sldId id="305"/>
            <p14:sldId id="315"/>
            <p14:sldId id="260"/>
            <p14:sldId id="306"/>
            <p14:sldId id="265"/>
            <p14:sldId id="308"/>
            <p14:sldId id="340"/>
            <p14:sldId id="330"/>
            <p14:sldId id="341"/>
            <p14:sldId id="333"/>
            <p14:sldId id="342"/>
            <p14:sldId id="343"/>
            <p14:sldId id="267"/>
            <p14:sldId id="270"/>
            <p14:sldId id="338"/>
            <p14:sldId id="311"/>
            <p14:sldId id="312"/>
            <p14:sldId id="345"/>
            <p14:sldId id="316"/>
            <p14:sldId id="317"/>
            <p14:sldId id="318"/>
            <p14:sldId id="320"/>
            <p14:sldId id="321"/>
            <p14:sldId id="339"/>
            <p14:sldId id="324"/>
            <p14:sldId id="325"/>
            <p14:sldId id="266"/>
            <p14:sldId id="301"/>
            <p14:sldId id="302"/>
          </p14:sldIdLst>
        </p14:section>
      </p14:sectionLst>
    </p:ex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DF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38" autoAdjust="0"/>
    <p:restoredTop sz="86547" autoAdjust="0"/>
  </p:normalViewPr>
  <p:slideViewPr>
    <p:cSldViewPr snapToGrid="0">
      <p:cViewPr varScale="1">
        <p:scale>
          <a:sx n="53" d="100"/>
          <a:sy n="53" d="100"/>
        </p:scale>
        <p:origin x="248" y="808"/>
      </p:cViewPr>
      <p:guideLst>
        <p:guide orient="horz" pos="4320"/>
        <p:guide pos="7680"/>
      </p:guideLst>
    </p:cSldViewPr>
  </p:slideViewPr>
  <p:outlineViewPr>
    <p:cViewPr>
      <p:scale>
        <a:sx n="33" d="100"/>
        <a:sy n="33" d="100"/>
      </p:scale>
      <p:origin x="0" y="255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1143000" y="685800"/>
            <a:ext cx="4572000" cy="3429000"/>
          </a:xfrm>
          <a:prstGeom prst="rect">
            <a:avLst/>
          </a:prstGeom>
        </p:spPr>
        <p:txBody>
          <a:bodyPr/>
          <a:lstStyle/>
          <a:p>
            <a:endParaRPr/>
          </a:p>
        </p:txBody>
      </p:sp>
      <p:sp>
        <p:nvSpPr>
          <p:cNvPr id="208" name="Shape 20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22864653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US" dirty="0">
                <a:cs typeface="Calibri"/>
              </a:rPr>
              <a:t>Welcome your class,</a:t>
            </a:r>
            <a:r>
              <a:rPr lang="en-US" baseline="0" dirty="0">
                <a:cs typeface="Calibri"/>
              </a:rPr>
              <a:t> think about what is the hook to engage your students right out of the starting gate.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AB6CCD-7FC5-40B8-8701-920D5B02B31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9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should be noted that both the interpreter and the compiler take high level code and turn it into machine code which can then be run by the computer to create an output. The green box in the compiler example indicates that a new file is created by the compiler which is then run by the computer. </a:t>
            </a:r>
          </a:p>
          <a:p>
            <a:endParaRPr lang="en-US" dirty="0"/>
          </a:p>
          <a:p>
            <a:r>
              <a:rPr lang="en-US" dirty="0"/>
              <a:t>Image - https://www.guru99.com/images/1/053018_0616_CompilervsI1.png</a:t>
            </a:r>
          </a:p>
          <a:p>
            <a:endParaRPr lang="en-US" dirty="0"/>
          </a:p>
        </p:txBody>
      </p:sp>
    </p:spTree>
    <p:extLst>
      <p:ext uri="{BB962C8B-B14F-4D97-AF65-F5344CB8AC3E}">
        <p14:creationId xmlns:p14="http://schemas.microsoft.com/office/powerpoint/2010/main" val="186296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Gears - https://</a:t>
            </a:r>
            <a:r>
              <a:rPr lang="en-US" dirty="0" err="1"/>
              <a:t>cdn.vectorstock.com</a:t>
            </a:r>
            <a:r>
              <a:rPr lang="en-US" dirty="0"/>
              <a:t>/</a:t>
            </a:r>
            <a:r>
              <a:rPr lang="en-US" dirty="0" err="1"/>
              <a:t>i</a:t>
            </a:r>
            <a:r>
              <a:rPr lang="en-US" dirty="0"/>
              <a:t>/1000x1000/18/59/cog-gear-cogs-gears-and-tools-isolated-vector-8541859.jpg</a:t>
            </a:r>
          </a:p>
        </p:txBody>
      </p:sp>
    </p:spTree>
    <p:extLst>
      <p:ext uri="{BB962C8B-B14F-4D97-AF65-F5344CB8AC3E}">
        <p14:creationId xmlns:p14="http://schemas.microsoft.com/office/powerpoint/2010/main" val="95836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from https://wanyingcom125.files.wordpress.com/2014/02/browsers-</a:t>
            </a:r>
            <a:r>
              <a:rPr lang="en-US" dirty="0" err="1"/>
              <a:t>battle.jpg</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1509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Images from:</a:t>
            </a:r>
          </a:p>
          <a:p>
            <a:endParaRPr lang="en-US" dirty="0"/>
          </a:p>
          <a:p>
            <a:r>
              <a:rPr lang="en-US" dirty="0"/>
              <a:t>Brackets - https://</a:t>
            </a:r>
            <a:r>
              <a:rPr lang="en-US" dirty="0" err="1"/>
              <a:t>duckduckgo.com</a:t>
            </a:r>
            <a:r>
              <a:rPr lang="en-US" dirty="0"/>
              <a:t>/?q=</a:t>
            </a:r>
            <a:r>
              <a:rPr lang="en-US" dirty="0" err="1"/>
              <a:t>brackets+logo&amp;t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=https%3A%2F%2Fupload.wikimedia.org%2Fwikipedia%2Fcommons%2Fthumb%2F4%2F4c%2FBrackets_Icon.svg%2F1200px-Brackets_Icon.svg.png</a:t>
            </a:r>
          </a:p>
          <a:p>
            <a:endParaRPr lang="en-US" dirty="0"/>
          </a:p>
          <a:p>
            <a:r>
              <a:rPr lang="en-US" dirty="0"/>
              <a:t>Atom - https://</a:t>
            </a:r>
            <a:r>
              <a:rPr lang="en-US" dirty="0" err="1"/>
              <a:t>duckduckgo.com</a:t>
            </a:r>
            <a:r>
              <a:rPr lang="en-US" dirty="0"/>
              <a:t>/?q=</a:t>
            </a:r>
            <a:r>
              <a:rPr lang="en-US" dirty="0" err="1"/>
              <a:t>atom+text+editor+logo&amp;t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=https%3A%2F%2Fdl2.macupdate.com%2Fimages%2Ficons256%2F53196.png%3Fd%3D1518722998</a:t>
            </a:r>
          </a:p>
          <a:p>
            <a:endParaRPr lang="en-US" dirty="0"/>
          </a:p>
          <a:p>
            <a:r>
              <a:rPr lang="en-US" dirty="0"/>
              <a:t>Notepad - https://</a:t>
            </a:r>
            <a:r>
              <a:rPr lang="en-US" dirty="0" err="1"/>
              <a:t>duckduckgo.com</a:t>
            </a:r>
            <a:r>
              <a:rPr lang="en-US" dirty="0"/>
              <a:t>/?q=</a:t>
            </a:r>
            <a:r>
              <a:rPr lang="en-US" dirty="0" err="1"/>
              <a:t>note+pad+windows+logo&amp;t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=https%3A%2F%2Fdewfromtheheavens.files.wordpress.com%2F2017%2F03%2Fnotepad-logo.jpg%3Fw%3D736</a:t>
            </a:r>
          </a:p>
          <a:p>
            <a:endParaRPr lang="en-US" dirty="0"/>
          </a:p>
          <a:p>
            <a:endParaRPr lang="en-US" dirty="0"/>
          </a:p>
        </p:txBody>
      </p:sp>
    </p:spTree>
    <p:extLst>
      <p:ext uri="{BB962C8B-B14F-4D97-AF65-F5344CB8AC3E}">
        <p14:creationId xmlns:p14="http://schemas.microsoft.com/office/powerpoint/2010/main" val="730854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screen </a:t>
            </a:r>
            <a:r>
              <a:rPr lang="en-US"/>
              <a:t>shot from Nick’s computer</a:t>
            </a:r>
          </a:p>
        </p:txBody>
      </p:sp>
    </p:spTree>
    <p:extLst>
      <p:ext uri="{BB962C8B-B14F-4D97-AF65-F5344CB8AC3E}">
        <p14:creationId xmlns:p14="http://schemas.microsoft.com/office/powerpoint/2010/main" val="1647156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Images</a:t>
            </a:r>
          </a:p>
          <a:p>
            <a:r>
              <a:rPr lang="en-US" dirty="0"/>
              <a:t>Visual studio - https://</a:t>
            </a:r>
            <a:r>
              <a:rPr lang="en-US" dirty="0" err="1"/>
              <a:t>duckduckgo.com</a:t>
            </a:r>
            <a:r>
              <a:rPr lang="en-US" dirty="0"/>
              <a:t>/?q=</a:t>
            </a:r>
            <a:r>
              <a:rPr lang="en-US" dirty="0" err="1"/>
              <a:t>visual+studio+logo&amp;t</a:t>
            </a:r>
            <a:r>
              <a:rPr lang="en-US" dirty="0"/>
              <a:t>=</a:t>
            </a:r>
            <a:r>
              <a:rPr lang="en-US" dirty="0" err="1"/>
              <a:t>brave&amp;iax</a:t>
            </a:r>
            <a:r>
              <a:rPr lang="en-US" dirty="0"/>
              <a:t>=</a:t>
            </a:r>
            <a:r>
              <a:rPr lang="en-US" dirty="0" err="1"/>
              <a:t>images&amp;ia</a:t>
            </a:r>
            <a:r>
              <a:rPr lang="en-US" dirty="0"/>
              <a:t>=</a:t>
            </a:r>
            <a:r>
              <a:rPr lang="en-US" dirty="0" err="1"/>
              <a:t>images&amp;iai</a:t>
            </a:r>
            <a:r>
              <a:rPr lang="en-US" dirty="0"/>
              <a:t>=https%3A%2F%2Fdevblogs.microsoft.com%2Fvisualstudio%2Fwp-content%2Fuploads%2Fsites%2F4%2F2019%2F01%2Fvisualstudio-1.png</a:t>
            </a:r>
          </a:p>
          <a:p>
            <a:endParaRPr lang="en-US" dirty="0"/>
          </a:p>
          <a:p>
            <a:r>
              <a:rPr lang="en-US" dirty="0"/>
              <a:t>PyCharm - https://</a:t>
            </a:r>
            <a:r>
              <a:rPr lang="en-US" dirty="0" err="1"/>
              <a:t>duckduckgo.com</a:t>
            </a:r>
            <a:r>
              <a:rPr lang="en-US" dirty="0"/>
              <a:t>/?q=</a:t>
            </a:r>
            <a:r>
              <a:rPr lang="en-US" dirty="0" err="1"/>
              <a:t>Pycharm+logo&amp;t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=http%3A%2F%2Ftipsonubuntu.com%2Fwp-content%2Fuploads%2F2017%2F06%2Fpycharm-ide-logo.jpg</a:t>
            </a:r>
          </a:p>
          <a:p>
            <a:endParaRPr lang="en-US" dirty="0"/>
          </a:p>
          <a:p>
            <a:r>
              <a:rPr lang="en-US" dirty="0"/>
              <a:t>Eclipse - https://</a:t>
            </a:r>
            <a:r>
              <a:rPr lang="en-US" dirty="0" err="1"/>
              <a:t>duckduckgo.com</a:t>
            </a:r>
            <a:r>
              <a:rPr lang="en-US" dirty="0"/>
              <a:t>/?q=</a:t>
            </a:r>
            <a:r>
              <a:rPr lang="en-US" dirty="0" err="1"/>
              <a:t>eclipse+logo&amp;t</a:t>
            </a:r>
            <a:r>
              <a:rPr lang="en-US" dirty="0"/>
              <a:t>=</a:t>
            </a:r>
            <a:r>
              <a:rPr lang="en-US" dirty="0" err="1"/>
              <a:t>brave&amp;iax</a:t>
            </a:r>
            <a:r>
              <a:rPr lang="en-US" dirty="0"/>
              <a:t>=</a:t>
            </a:r>
            <a:r>
              <a:rPr lang="en-US" dirty="0" err="1"/>
              <a:t>images&amp;ia</a:t>
            </a:r>
            <a:r>
              <a:rPr lang="en-US" dirty="0"/>
              <a:t>=</a:t>
            </a:r>
            <a:r>
              <a:rPr lang="en-US" dirty="0" err="1"/>
              <a:t>images&amp;iai</a:t>
            </a:r>
            <a:r>
              <a:rPr lang="en-US" dirty="0"/>
              <a:t>=http%3A%2F%2Fstatic.jboss.org%2Frhd%2Fimages%2Fimages_icons_products_products_eclipse_logo-5.png</a:t>
            </a:r>
          </a:p>
        </p:txBody>
      </p:sp>
    </p:spTree>
    <p:extLst>
      <p:ext uri="{BB962C8B-B14F-4D97-AF65-F5344CB8AC3E}">
        <p14:creationId xmlns:p14="http://schemas.microsoft.com/office/powerpoint/2010/main" val="2136703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548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Class discussion – answer on next slide</a:t>
            </a:r>
          </a:p>
        </p:txBody>
      </p:sp>
    </p:spTree>
    <p:extLst>
      <p:ext uri="{BB962C8B-B14F-4D97-AF65-F5344CB8AC3E}">
        <p14:creationId xmlns:p14="http://schemas.microsoft.com/office/powerpoint/2010/main" val="4657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a:t>JavaScript’s main problem domain is web development. Within the problem domain of web development there are two problem domains – front end web development and back end web development</a:t>
            </a:r>
            <a:endParaRPr lang="en-US" dirty="0"/>
          </a:p>
        </p:txBody>
      </p:sp>
    </p:spTree>
    <p:extLst>
      <p:ext uri="{BB962C8B-B14F-4D97-AF65-F5344CB8AC3E}">
        <p14:creationId xmlns:p14="http://schemas.microsoft.com/office/powerpoint/2010/main" val="3721503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a:t>
            </a:r>
          </a:p>
          <a:p>
            <a:endParaRPr lang="en-US" dirty="0"/>
          </a:p>
          <a:p>
            <a:r>
              <a:rPr lang="en-US" dirty="0"/>
              <a:t>https://</a:t>
            </a:r>
            <a:r>
              <a:rPr lang="en-US" dirty="0" err="1"/>
              <a:t>duckduckgo.com</a:t>
            </a:r>
            <a:r>
              <a:rPr lang="en-US" dirty="0"/>
              <a:t>/?q=</a:t>
            </a:r>
            <a:r>
              <a:rPr lang="en-US" dirty="0" err="1"/>
              <a:t>face+down+on+computer+stick+person&amp;t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=https%3A%2F%2Ft4.ftcdn.net%2Fjpg%2F02%2F25%2F12%2F71%2F240_F_225127102_AJwajJziT9qzoHjKQdzgQIdUbsv8ZFOa.jpg</a:t>
            </a:r>
          </a:p>
        </p:txBody>
      </p:sp>
    </p:spTree>
    <p:extLst>
      <p:ext uri="{BB962C8B-B14F-4D97-AF65-F5344CB8AC3E}">
        <p14:creationId xmlns:p14="http://schemas.microsoft.com/office/powerpoint/2010/main" val="348642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Pre-test</a:t>
            </a:r>
          </a:p>
          <a:p>
            <a:r>
              <a:rPr lang="en-CA" dirty="0"/>
              <a:t>Two-way learning</a:t>
            </a:r>
          </a:p>
        </p:txBody>
      </p:sp>
    </p:spTree>
    <p:extLst>
      <p:ext uri="{BB962C8B-B14F-4D97-AF65-F5344CB8AC3E}">
        <p14:creationId xmlns:p14="http://schemas.microsoft.com/office/powerpoint/2010/main" val="3483622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Pair the students off into small</a:t>
            </a:r>
            <a:r>
              <a:rPr lang="en-CA" baseline="0" dirty="0"/>
              <a:t> groups for discussion. Ask them to share with the larger group when they return. </a:t>
            </a:r>
            <a:endParaRPr lang="en-CA" dirty="0"/>
          </a:p>
          <a:p>
            <a:endParaRPr lang="en-CA" dirty="0"/>
          </a:p>
        </p:txBody>
      </p:sp>
    </p:spTree>
    <p:extLst>
      <p:ext uri="{BB962C8B-B14F-4D97-AF65-F5344CB8AC3E}">
        <p14:creationId xmlns:p14="http://schemas.microsoft.com/office/powerpoint/2010/main" val="426749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a:t>
            </a:r>
            <a:r>
              <a:rPr lang="en-US" dirty="0" err="1"/>
              <a:t>upload.wikimedia.org</a:t>
            </a:r>
            <a:r>
              <a:rPr lang="en-US" dirty="0"/>
              <a:t>/</a:t>
            </a:r>
            <a:r>
              <a:rPr lang="en-US" dirty="0" err="1"/>
              <a:t>wikipedia</a:t>
            </a:r>
            <a:r>
              <a:rPr lang="en-US" dirty="0"/>
              <a:t>/commons/thumb/0/08/</a:t>
            </a:r>
            <a:r>
              <a:rPr lang="en-US" dirty="0" err="1"/>
              <a:t>Netscape_icon.svg</a:t>
            </a:r>
            <a:r>
              <a:rPr lang="en-US" dirty="0"/>
              <a:t>/1200px-Netscape_icon.svg.png</a:t>
            </a:r>
          </a:p>
        </p:txBody>
      </p:sp>
    </p:spTree>
    <p:extLst>
      <p:ext uri="{BB962C8B-B14F-4D97-AF65-F5344CB8AC3E}">
        <p14:creationId xmlns:p14="http://schemas.microsoft.com/office/powerpoint/2010/main" val="1656438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5949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Ask</a:t>
            </a:r>
            <a:r>
              <a:rPr lang="en-CA" baseline="0" dirty="0"/>
              <a:t> the students to send you their documents and provide them with feedback tomorrow. </a:t>
            </a:r>
          </a:p>
          <a:p>
            <a:endParaRPr lang="en-CA" baseline="0" dirty="0"/>
          </a:p>
          <a:p>
            <a:r>
              <a:rPr lang="en-CA" baseline="0" dirty="0"/>
              <a:t>This video is a bit over everyone’s head and they would probably get more from a lower level video that explains </a:t>
            </a:r>
            <a:r>
              <a:rPr lang="en-CA" baseline="0"/>
              <a:t>the history of ECMA and JS. </a:t>
            </a:r>
            <a:endParaRPr lang="en-CA" dirty="0"/>
          </a:p>
        </p:txBody>
      </p:sp>
    </p:spTree>
    <p:extLst>
      <p:ext uri="{BB962C8B-B14F-4D97-AF65-F5344CB8AC3E}">
        <p14:creationId xmlns:p14="http://schemas.microsoft.com/office/powerpoint/2010/main" val="3846754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Post test: end of the day Q/A</a:t>
            </a:r>
            <a:r>
              <a:rPr lang="en-CA" baseline="0" dirty="0"/>
              <a:t> – to include feedback and review of the day. </a:t>
            </a:r>
          </a:p>
          <a:p>
            <a:endParaRPr lang="en-CA" baseline="0" dirty="0"/>
          </a:p>
          <a:p>
            <a:r>
              <a:rPr lang="en-CA" baseline="0" dirty="0"/>
              <a:t>Were the day’s goals met (reference slide 2)?</a:t>
            </a:r>
          </a:p>
          <a:p>
            <a:endParaRPr lang="en-CA" baseline="0" dirty="0"/>
          </a:p>
          <a:p>
            <a:r>
              <a:rPr lang="en-CA" baseline="0" dirty="0"/>
              <a:t>Transition: what’s coming </a:t>
            </a:r>
            <a:r>
              <a:rPr lang="en-CA" baseline="0"/>
              <a:t>up tomorrow? </a:t>
            </a:r>
            <a:endParaRPr lang="en-CA"/>
          </a:p>
        </p:txBody>
      </p:sp>
    </p:spTree>
    <p:extLst>
      <p:ext uri="{BB962C8B-B14F-4D97-AF65-F5344CB8AC3E}">
        <p14:creationId xmlns:p14="http://schemas.microsoft.com/office/powerpoint/2010/main" val="5968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5075" y="4478338"/>
            <a:ext cx="39808150" cy="22393275"/>
          </a:xfrm>
        </p:spPr>
      </p:sp>
      <p:sp>
        <p:nvSpPr>
          <p:cNvPr id="3" name="Notes Placeholder 2"/>
          <p:cNvSpPr>
            <a:spLocks noGrp="1"/>
          </p:cNvSpPr>
          <p:nvPr>
            <p:ph type="body" idx="1"/>
          </p:nvPr>
        </p:nvSpPr>
        <p:spPr/>
        <p:txBody>
          <a:bodyPr/>
          <a:lstStyle/>
          <a:p>
            <a:r>
              <a:rPr lang="en-CA" dirty="0"/>
              <a:t>Students will find a partner to work with and discuss the questions:</a:t>
            </a:r>
          </a:p>
          <a:p>
            <a:endParaRPr lang="en-CA" dirty="0"/>
          </a:p>
          <a:p>
            <a:r>
              <a:rPr lang="en-US" dirty="0"/>
              <a:t>What is your experience with code?</a:t>
            </a:r>
          </a:p>
          <a:p>
            <a:r>
              <a:rPr lang="en-US" dirty="0"/>
              <a:t>Have you ever built a website before?</a:t>
            </a:r>
          </a:p>
          <a:p>
            <a:r>
              <a:rPr lang="en-US" dirty="0"/>
              <a:t>Do you know any programming languages?</a:t>
            </a:r>
          </a:p>
          <a:p>
            <a:endParaRPr lang="en-CA" dirty="0"/>
          </a:p>
          <a:p>
            <a:endParaRPr lang="en-CA" dirty="0"/>
          </a:p>
        </p:txBody>
      </p:sp>
    </p:spTree>
    <p:extLst>
      <p:ext uri="{BB962C8B-B14F-4D97-AF65-F5344CB8AC3E}">
        <p14:creationId xmlns:p14="http://schemas.microsoft.com/office/powerpoint/2010/main" val="390371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Images –</a:t>
            </a:r>
          </a:p>
          <a:p>
            <a:endParaRPr lang="en-US" dirty="0"/>
          </a:p>
          <a:p>
            <a:r>
              <a:rPr lang="en-US" dirty="0"/>
              <a:t>C -  https://</a:t>
            </a:r>
            <a:r>
              <a:rPr lang="en-US" dirty="0" err="1"/>
              <a:t>www.techbaz.org</a:t>
            </a:r>
            <a:r>
              <a:rPr lang="en-US" dirty="0"/>
              <a:t>/Course/</a:t>
            </a:r>
            <a:r>
              <a:rPr lang="en-US" dirty="0" err="1"/>
              <a:t>img</a:t>
            </a:r>
            <a:r>
              <a:rPr lang="en-US" dirty="0"/>
              <a:t>/c-</a:t>
            </a:r>
            <a:r>
              <a:rPr lang="en-US" dirty="0" err="1"/>
              <a:t>logo.png</a:t>
            </a:r>
            <a:endParaRPr lang="en-US" dirty="0"/>
          </a:p>
          <a:p>
            <a:r>
              <a:rPr lang="en-US" dirty="0"/>
              <a:t>Java - https://</a:t>
            </a:r>
            <a:r>
              <a:rPr lang="en-US" dirty="0" err="1"/>
              <a:t>duckduckgo.com</a:t>
            </a:r>
            <a:r>
              <a:rPr lang="en-US" dirty="0"/>
              <a:t>/?q=</a:t>
            </a:r>
            <a:r>
              <a:rPr lang="en-US" dirty="0" err="1"/>
              <a:t>Java+logo&amp;t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=http%3A%2F%2Fblog.idrsolutions.com%2Fwp-content%2Fuploads%2F2014%2F06%2Fjava_logo.jpg</a:t>
            </a:r>
          </a:p>
          <a:p>
            <a:r>
              <a:rPr lang="en-US" dirty="0"/>
              <a:t>python  - https://www.101computing.net/wp/wp-content/uploads/python-logo-1.png’</a:t>
            </a:r>
          </a:p>
          <a:p>
            <a:endParaRPr lang="en-US" dirty="0"/>
          </a:p>
          <a:p>
            <a:endParaRPr lang="en-US" dirty="0"/>
          </a:p>
          <a:p>
            <a:endParaRPr lang="en-US" dirty="0"/>
          </a:p>
        </p:txBody>
      </p:sp>
    </p:spTree>
    <p:extLst>
      <p:ext uri="{BB962C8B-B14F-4D97-AF65-F5344CB8AC3E}">
        <p14:creationId xmlns:p14="http://schemas.microsoft.com/office/powerpoint/2010/main" val="1816366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475075" y="4478338"/>
            <a:ext cx="39808150" cy="22393275"/>
          </a:xfrm>
        </p:spPr>
      </p:sp>
      <p:sp>
        <p:nvSpPr>
          <p:cNvPr id="3" name="Notes Placeholder 2"/>
          <p:cNvSpPr>
            <a:spLocks noGrp="1"/>
          </p:cNvSpPr>
          <p:nvPr>
            <p:ph type="body" idx="1"/>
          </p:nvPr>
        </p:nvSpPr>
        <p:spPr/>
        <p:txBody>
          <a:bodyPr/>
          <a:lstStyle/>
          <a:p>
            <a:r>
              <a:rPr lang="en-CA" dirty="0"/>
              <a:t>Students will find a partner to work with and discuss the questions above. </a:t>
            </a:r>
          </a:p>
          <a:p>
            <a:endParaRPr lang="en-CA" dirty="0"/>
          </a:p>
          <a:p>
            <a:r>
              <a:rPr lang="en-CA" dirty="0"/>
              <a:t>JavaScript is a specific problem domain language that deals with web development. </a:t>
            </a:r>
          </a:p>
          <a:p>
            <a:endParaRPr lang="en-CA" dirty="0"/>
          </a:p>
          <a:p>
            <a:r>
              <a:rPr lang="en-CA" dirty="0"/>
              <a:t>EXTRA BACKGROUND FOR INSTRUCTOR (this information will be covered in more detail later in this presentation)</a:t>
            </a:r>
          </a:p>
          <a:p>
            <a:endParaRPr lang="en-CA" dirty="0"/>
          </a:p>
          <a:p>
            <a:r>
              <a:rPr lang="en-CA" dirty="0"/>
              <a:t>Within web development there are two sub problem domains – front end and back end web development. JS originally only dealt with front end web development, but it now deals with both front and back end web development. </a:t>
            </a:r>
          </a:p>
          <a:p>
            <a:endParaRPr lang="en-CA" dirty="0"/>
          </a:p>
        </p:txBody>
      </p:sp>
    </p:spTree>
    <p:extLst>
      <p:ext uri="{BB962C8B-B14F-4D97-AF65-F5344CB8AC3E}">
        <p14:creationId xmlns:p14="http://schemas.microsoft.com/office/powerpoint/2010/main" val="3903713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a:t>
            </a:r>
          </a:p>
          <a:p>
            <a:endParaRPr lang="en-US" dirty="0"/>
          </a:p>
          <a:p>
            <a:r>
              <a:rPr lang="en-US" dirty="0"/>
              <a:t>https://</a:t>
            </a:r>
            <a:r>
              <a:rPr lang="en-US" dirty="0" err="1"/>
              <a:t>careerfoundry.com</a:t>
            </a:r>
            <a:r>
              <a:rPr lang="en-US" dirty="0"/>
              <a:t>/</a:t>
            </a:r>
            <a:r>
              <a:rPr lang="en-US" dirty="0" err="1"/>
              <a:t>en</a:t>
            </a:r>
            <a:r>
              <a:rPr lang="en-US" dirty="0"/>
              <a:t>/blog/uploads/</a:t>
            </a:r>
            <a:r>
              <a:rPr lang="en-US" dirty="0" err="1"/>
              <a:t>learningtoprogram-min.jpg</a:t>
            </a:r>
            <a:endParaRPr lang="en-US" dirty="0"/>
          </a:p>
          <a:p>
            <a:endParaRPr lang="en-US" dirty="0"/>
          </a:p>
        </p:txBody>
      </p:sp>
    </p:spTree>
    <p:extLst>
      <p:ext uri="{BB962C8B-B14F-4D97-AF65-F5344CB8AC3E}">
        <p14:creationId xmlns:p14="http://schemas.microsoft.com/office/powerpoint/2010/main" val="910325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 https://</a:t>
            </a:r>
            <a:r>
              <a:rPr lang="en-US" dirty="0" err="1"/>
              <a:t>duckduckgo.com</a:t>
            </a:r>
            <a:r>
              <a:rPr lang="en-US" dirty="0"/>
              <a:t>/?q=</a:t>
            </a:r>
            <a:r>
              <a:rPr lang="en-US" dirty="0" err="1"/>
              <a:t>JavaScript+logo&amp;t</a:t>
            </a:r>
            <a:r>
              <a:rPr lang="en-US" dirty="0"/>
              <a:t>=</a:t>
            </a:r>
            <a:r>
              <a:rPr lang="en-US" dirty="0" err="1"/>
              <a:t>brave&amp;iar</a:t>
            </a:r>
            <a:r>
              <a:rPr lang="en-US" dirty="0"/>
              <a:t>=</a:t>
            </a:r>
            <a:r>
              <a:rPr lang="en-US" dirty="0" err="1"/>
              <a:t>images&amp;iax</a:t>
            </a:r>
            <a:r>
              <a:rPr lang="en-US" dirty="0"/>
              <a:t>=</a:t>
            </a:r>
            <a:r>
              <a:rPr lang="en-US" dirty="0" err="1"/>
              <a:t>images&amp;ia</a:t>
            </a:r>
            <a:r>
              <a:rPr lang="en-US" dirty="0"/>
              <a:t>=</a:t>
            </a:r>
            <a:r>
              <a:rPr lang="en-US" dirty="0" err="1"/>
              <a:t>images&amp;iai</a:t>
            </a:r>
            <a:r>
              <a:rPr lang="en-US" dirty="0"/>
              <a:t>=https%3A%2F%2Fupload.wikimedia.org%2Fwikipedia%2Fcommons%2Fthumb%2F9%2F99%2FUnofficial_JavaScript_logo_2.svg%2F1200px-Unofficial_JavaScript_logo_2.svg.png</a:t>
            </a:r>
          </a:p>
          <a:p>
            <a:endParaRPr lang="en-US" dirty="0"/>
          </a:p>
        </p:txBody>
      </p:sp>
    </p:spTree>
    <p:extLst>
      <p:ext uri="{BB962C8B-B14F-4D97-AF65-F5344CB8AC3E}">
        <p14:creationId xmlns:p14="http://schemas.microsoft.com/office/powerpoint/2010/main" val="2312088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478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Images</a:t>
            </a:r>
          </a:p>
          <a:p>
            <a:endParaRPr lang="en-US" dirty="0"/>
          </a:p>
          <a:p>
            <a:r>
              <a:rPr lang="en-US" dirty="0"/>
              <a:t>Languages - https://external-</a:t>
            </a:r>
            <a:r>
              <a:rPr lang="en-US" dirty="0" err="1"/>
              <a:t>content.duckduckgo.com</a:t>
            </a:r>
            <a:r>
              <a:rPr lang="en-US" dirty="0"/>
              <a:t>/</a:t>
            </a:r>
            <a:r>
              <a:rPr lang="en-US" dirty="0" err="1"/>
              <a:t>iu</a:t>
            </a:r>
            <a:r>
              <a:rPr lang="en-US" dirty="0"/>
              <a:t>/?u=http%3A%2F%2Fscreenshot.ru%2Fupload%2Fimages%2F2014%2F01%2F07%2FrQJ9kh8.png&amp;f=1&amp;nofb=1</a:t>
            </a:r>
          </a:p>
          <a:p>
            <a:endParaRPr lang="en-US" dirty="0"/>
          </a:p>
          <a:p>
            <a:r>
              <a:rPr lang="en-US" dirty="0"/>
              <a:t>Circle  - https://</a:t>
            </a:r>
            <a:r>
              <a:rPr lang="en-US" dirty="0" err="1"/>
              <a:t>i.pinimg.com</a:t>
            </a:r>
            <a:r>
              <a:rPr lang="en-US" dirty="0"/>
              <a:t>/originals/63/98/f6/6398f61cdd8d9ea570d48b7c68d33132.png</a:t>
            </a:r>
          </a:p>
        </p:txBody>
      </p:sp>
    </p:spTree>
    <p:extLst>
      <p:ext uri="{BB962C8B-B14F-4D97-AF65-F5344CB8AC3E}">
        <p14:creationId xmlns:p14="http://schemas.microsoft.com/office/powerpoint/2010/main" val="305653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esson Objectives">
    <p:spTree>
      <p:nvGrpSpPr>
        <p:cNvPr id="1" name=""/>
        <p:cNvGrpSpPr/>
        <p:nvPr/>
      </p:nvGrpSpPr>
      <p:grpSpPr>
        <a:xfrm>
          <a:off x="0" y="0"/>
          <a:ext cx="0" cy="0"/>
          <a:chOff x="0" y="0"/>
          <a:chExt cx="0" cy="0"/>
        </a:xfrm>
      </p:grpSpPr>
      <p:pic>
        <p:nvPicPr>
          <p:cNvPr id="23"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194426" y="4350191"/>
            <a:ext cx="7902880" cy="6895019"/>
          </a:xfrm>
          <a:prstGeom prst="rect">
            <a:avLst/>
          </a:prstGeom>
          <a:ln w="12700">
            <a:miter lim="400000"/>
          </a:ln>
        </p:spPr>
      </p:pic>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sz="half" idx="1"/>
          </p:nvPr>
        </p:nvSpPr>
        <p:spPr>
          <a:xfrm>
            <a:off x="1689100" y="3149600"/>
            <a:ext cx="10223500" cy="92964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0" name="Title Text"/>
          <p:cNvSpPr txBox="1">
            <a:spLocks noGrp="1"/>
          </p:cNvSpPr>
          <p:nvPr>
            <p:ph type="title"/>
          </p:nvPr>
        </p:nvSpPr>
        <p:spPr>
          <a:prstGeom prst="rect">
            <a:avLst/>
          </a:prstGeom>
        </p:spPr>
        <p:txBody>
          <a:bodyPr/>
          <a:lstStyle/>
          <a:p>
            <a:r>
              <a:t>Title Text</a:t>
            </a:r>
          </a:p>
        </p:txBody>
      </p:sp>
      <p:sp>
        <p:nvSpPr>
          <p:cNvPr id="131"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ideo">
    <p:spTree>
      <p:nvGrpSpPr>
        <p:cNvPr id="1" name=""/>
        <p:cNvGrpSpPr/>
        <p:nvPr/>
      </p:nvGrpSpPr>
      <p:grpSpPr>
        <a:xfrm>
          <a:off x="0" y="0"/>
          <a:ext cx="0" cy="0"/>
          <a:chOff x="0" y="0"/>
          <a:chExt cx="0" cy="0"/>
        </a:xfrm>
      </p:grpSpPr>
      <p:sp>
        <p:nvSpPr>
          <p:cNvPr id="147" name="Title Text"/>
          <p:cNvSpPr txBox="1">
            <a:spLocks noGrp="1"/>
          </p:cNvSpPr>
          <p:nvPr>
            <p:ph type="title"/>
          </p:nvPr>
        </p:nvSpPr>
        <p:spPr>
          <a:prstGeom prst="rect">
            <a:avLst/>
          </a:prstGeom>
        </p:spPr>
        <p:txBody>
          <a:bodyPr/>
          <a:lstStyle>
            <a:lvl1pPr>
              <a:defRPr b="0"/>
            </a:lvl1pPr>
          </a:lstStyle>
          <a:p>
            <a:r>
              <a:rPr dirty="0"/>
              <a:t>Title Text</a:t>
            </a:r>
          </a:p>
        </p:txBody>
      </p:sp>
      <p:sp>
        <p:nvSpPr>
          <p:cNvPr id="148" name="Image"/>
          <p:cNvSpPr>
            <a:spLocks noGrp="1"/>
          </p:cNvSpPr>
          <p:nvPr>
            <p:ph type="pic" sz="half" idx="13"/>
          </p:nvPr>
        </p:nvSpPr>
        <p:spPr>
          <a:xfrm>
            <a:off x="5107483" y="3673850"/>
            <a:ext cx="14169065" cy="7017697"/>
          </a:xfrm>
          <a:prstGeom prst="rect">
            <a:avLst/>
          </a:prstGeom>
        </p:spPr>
        <p:txBody>
          <a:bodyPr lIns="91439" tIns="45719" rIns="91439" bIns="45719" anchor="t">
            <a:noAutofit/>
          </a:bodyPr>
          <a:lstStyle>
            <a:lvl1pPr>
              <a:defRPr b="0"/>
            </a:lvl1pPr>
          </a:lstStyle>
          <a:p>
            <a:endParaRPr/>
          </a:p>
        </p:txBody>
      </p:sp>
      <p:sp>
        <p:nvSpPr>
          <p:cNvPr id="149" name="Body Level One…"/>
          <p:cNvSpPr txBox="1">
            <a:spLocks noGrp="1"/>
          </p:cNvSpPr>
          <p:nvPr>
            <p:ph type="body" sz="quarter" idx="1"/>
          </p:nvPr>
        </p:nvSpPr>
        <p:spPr>
          <a:xfrm>
            <a:off x="1689100" y="11342644"/>
            <a:ext cx="21005800" cy="1195289"/>
          </a:xfrm>
          <a:prstGeom prst="rect">
            <a:avLst/>
          </a:prstGeom>
        </p:spPr>
        <p:txBody>
          <a:bodyPr/>
          <a:lstStyle>
            <a:lvl1pPr marL="0" indent="0" algn="ctr">
              <a:lnSpc>
                <a:spcPct val="100000"/>
              </a:lnSpc>
              <a:spcBef>
                <a:spcPts val="0"/>
              </a:spcBef>
              <a:buSzTx/>
              <a:buNone/>
              <a:defRPr sz="4000" b="0"/>
            </a:lvl1pPr>
            <a:lvl2pPr marL="0" indent="0" algn="ctr">
              <a:lnSpc>
                <a:spcPct val="100000"/>
              </a:lnSpc>
              <a:spcBef>
                <a:spcPts val="0"/>
              </a:spcBef>
              <a:buSzTx/>
              <a:buNone/>
              <a:defRPr sz="4000" b="0"/>
            </a:lvl2pPr>
            <a:lvl3pPr marL="0" indent="0" algn="ctr">
              <a:lnSpc>
                <a:spcPct val="100000"/>
              </a:lnSpc>
              <a:spcBef>
                <a:spcPts val="0"/>
              </a:spcBef>
              <a:buSzTx/>
              <a:buNone/>
              <a:defRPr sz="4000" b="0"/>
            </a:lvl3pPr>
            <a:lvl4pPr marL="0" indent="0" algn="ctr">
              <a:lnSpc>
                <a:spcPct val="100000"/>
              </a:lnSpc>
              <a:spcBef>
                <a:spcPts val="0"/>
              </a:spcBef>
              <a:buSzTx/>
              <a:buNone/>
              <a:defRPr sz="4000" b="0"/>
            </a:lvl4pPr>
            <a:lvl5pPr marL="0" indent="0" algn="ctr">
              <a:lnSpc>
                <a:spcPct val="100000"/>
              </a:lnSpc>
              <a:spcBef>
                <a:spcPts val="0"/>
              </a:spcBef>
              <a:buSzTx/>
              <a:buNone/>
              <a:defRPr sz="4000" b="0"/>
            </a:lvl5pPr>
          </a:lstStyle>
          <a:p>
            <a:r>
              <a:rPr dirty="0"/>
              <a:t>Body Level One</a:t>
            </a:r>
          </a:p>
          <a:p>
            <a:pPr lvl="1"/>
            <a:r>
              <a:rPr dirty="0"/>
              <a:t>Body Level Two</a:t>
            </a:r>
          </a:p>
          <a:p>
            <a:pPr lvl="2"/>
            <a:r>
              <a:rPr dirty="0"/>
              <a:t>Body Level Three</a:t>
            </a:r>
          </a:p>
          <a:p>
            <a:pPr lvl="3"/>
            <a:r>
              <a:rPr dirty="0"/>
              <a:t>Body Level Four</a:t>
            </a:r>
          </a:p>
          <a:p>
            <a:pPr lvl="4"/>
            <a:r>
              <a:rPr lang="en-CA" dirty="0"/>
              <a:t>Body</a:t>
            </a:r>
            <a:r>
              <a:rPr dirty="0"/>
              <a:t> Level Five</a:t>
            </a:r>
          </a:p>
        </p:txBody>
      </p:sp>
      <p:sp>
        <p:nvSpPr>
          <p:cNvPr id="150" name="Slide Number"/>
          <p:cNvSpPr txBox="1">
            <a:spLocks noGrp="1"/>
          </p:cNvSpPr>
          <p:nvPr>
            <p:ph type="sldNum" sz="quarter" idx="2"/>
          </p:nvPr>
        </p:nvSpPr>
        <p:spPr>
          <a:prstGeom prst="rect">
            <a:avLst/>
          </a:prstGeom>
        </p:spPr>
        <p:txBody>
          <a:bodyPr/>
          <a:lstStyle>
            <a:lvl1pPr>
              <a:defRPr b="0"/>
            </a:lvl1pPr>
          </a:lstStyle>
          <a:p>
            <a:fld id="{86CB4B4D-7CA3-9044-876B-883B54F8677D}" type="slidenum">
              <a:rPr lang="en-CA" smtClean="0"/>
              <a:pPr/>
              <a:t>‹#›</a:t>
            </a:fld>
            <a:endParaRPr lang="en-CA"/>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initions">
    <p:spTree>
      <p:nvGrpSpPr>
        <p:cNvPr id="1" name=""/>
        <p:cNvGrpSpPr/>
        <p:nvPr/>
      </p:nvGrpSpPr>
      <p:grpSpPr>
        <a:xfrm>
          <a:off x="0" y="0"/>
          <a:ext cx="0" cy="0"/>
          <a:chOff x="0" y="0"/>
          <a:chExt cx="0" cy="0"/>
        </a:xfrm>
      </p:grpSpPr>
      <p:sp>
        <p:nvSpPr>
          <p:cNvPr id="176" name="Body Level One…"/>
          <p:cNvSpPr txBox="1">
            <a:spLocks noGrp="1"/>
          </p:cNvSpPr>
          <p:nvPr>
            <p:ph type="body" idx="1"/>
          </p:nvPr>
        </p:nvSpPr>
        <p:spPr>
          <a:xfrm>
            <a:off x="1689100" y="1778000"/>
            <a:ext cx="21005800" cy="10160000"/>
          </a:xfrm>
          <a:prstGeom prst="rect">
            <a:avLst/>
          </a:prstGeom>
        </p:spPr>
        <p:txBody>
          <a:bodyPr/>
          <a:lstStyle>
            <a:lvl1pPr marL="0" indent="0">
              <a:lnSpc>
                <a:spcPct val="100000"/>
              </a:lnSpc>
              <a:spcBef>
                <a:spcPts val="1500"/>
              </a:spcBef>
              <a:buSzTx/>
              <a:buNone/>
            </a:lvl1pPr>
            <a:lvl2pPr>
              <a:lnSpc>
                <a:spcPct val="100000"/>
              </a:lnSpc>
              <a:spcBef>
                <a:spcPts val="1500"/>
              </a:spcBef>
            </a:lvl2pPr>
            <a:lvl3pPr>
              <a:lnSpc>
                <a:spcPct val="100000"/>
              </a:lnSpc>
              <a:spcBef>
                <a:spcPts val="1500"/>
              </a:spcBef>
            </a:lvl3pPr>
            <a:lvl4pPr>
              <a:lnSpc>
                <a:spcPct val="100000"/>
              </a:lnSpc>
              <a:spcBef>
                <a:spcPts val="1500"/>
              </a:spcBef>
            </a:lvl4pPr>
            <a:lvl5pPr>
              <a:lnSpc>
                <a:spcPct val="100000"/>
              </a:lnSpc>
              <a:spcBef>
                <a:spcPts val="1500"/>
              </a:spcBef>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84" name="–Johnny Appleseed"/>
          <p:cNvSpPr txBox="1">
            <a:spLocks noGrp="1"/>
          </p:cNvSpPr>
          <p:nvPr>
            <p:ph type="body" sz="quarter" idx="13"/>
          </p:nvPr>
        </p:nvSpPr>
        <p:spPr>
          <a:xfrm>
            <a:off x="2387600" y="8953500"/>
            <a:ext cx="19621500" cy="595035"/>
          </a:xfrm>
          <a:prstGeom prst="rect">
            <a:avLst/>
          </a:prstGeom>
        </p:spPr>
        <p:txBody>
          <a:bodyPr anchor="t">
            <a:spAutoFit/>
          </a:bodyPr>
          <a:lstStyle>
            <a:lvl1pPr marL="0" indent="0" algn="ctr">
              <a:lnSpc>
                <a:spcPct val="100000"/>
              </a:lnSpc>
              <a:spcBef>
                <a:spcPts val="0"/>
              </a:spcBef>
              <a:buSzTx/>
              <a:buNone/>
              <a:defRPr sz="3200" b="0" i="1"/>
            </a:lvl1pPr>
          </a:lstStyle>
          <a:p>
            <a:r>
              <a:t>–Johnny Appleseed</a:t>
            </a:r>
          </a:p>
        </p:txBody>
      </p:sp>
      <p:sp>
        <p:nvSpPr>
          <p:cNvPr id="185" name="“Type a quote here.”"/>
          <p:cNvSpPr txBox="1">
            <a:spLocks noGrp="1"/>
          </p:cNvSpPr>
          <p:nvPr>
            <p:ph type="body" sz="quarter" idx="14"/>
          </p:nvPr>
        </p:nvSpPr>
        <p:spPr>
          <a:xfrm>
            <a:off x="2387600" y="6069072"/>
            <a:ext cx="19621500" cy="841256"/>
          </a:xfrm>
          <a:prstGeom prst="rect">
            <a:avLst/>
          </a:prstGeom>
        </p:spPr>
        <p:txBody>
          <a:bodyPr>
            <a:spAutoFit/>
          </a:bodyPr>
          <a:lstStyle>
            <a:lvl1pPr marL="0" indent="0" algn="ctr">
              <a:lnSpc>
                <a:spcPct val="100000"/>
              </a:lnSpc>
              <a:spcBef>
                <a:spcPts val="0"/>
              </a:spcBef>
              <a:buSzTx/>
              <a:buNone/>
              <a:defRPr b="0">
                <a:latin typeface="Helvetica Neue Medium"/>
                <a:ea typeface="Helvetica Neue Medium"/>
                <a:cs typeface="Helvetica Neue Medium"/>
                <a:sym typeface="Helvetica Neue Medium"/>
              </a:defRPr>
            </a:lvl1pPr>
          </a:lstStyle>
          <a:p>
            <a:r>
              <a:t>“Type a quote here.” </a:t>
            </a:r>
          </a:p>
        </p:txBody>
      </p:sp>
      <p:sp>
        <p:nvSpPr>
          <p:cNvPr id="186" name="Slide Number"/>
          <p:cNvSpPr txBox="1">
            <a:spLocks noGrp="1"/>
          </p:cNvSpPr>
          <p:nvPr>
            <p:ph type="sldNum" sz="quarter" idx="2"/>
          </p:nvPr>
        </p:nvSpPr>
        <p:spPr>
          <a:prstGeom prst="rect">
            <a:avLst/>
          </a:prstGeom>
        </p:spPr>
        <p:txBody>
          <a:bodyPr/>
          <a:lstStyle>
            <a:lvl1pPr>
              <a:defRPr b="0"/>
            </a:lvl1pPr>
          </a:lstStyle>
          <a:p>
            <a:fld id="{86CB4B4D-7CA3-9044-876B-883B54F8677D}" type="slidenum">
              <a:rPr lang="en-CA" smtClean="0"/>
              <a:pPr/>
              <a:t>‹#›</a:t>
            </a:fld>
            <a:endParaRPr lang="en-CA"/>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a:latin typeface="Calibri" panose="020F0502020204030204" pitchFamily="34" charset="0"/>
                <a:cs typeface="Calibri" panose="020F0502020204030204" pitchFamily="34" charset="0"/>
              </a:defRPr>
            </a:lvl1pPr>
            <a:lvl2pPr>
              <a:defRPr b="0">
                <a:latin typeface="Calibri" panose="020F0502020204030204" pitchFamily="34" charset="0"/>
                <a:cs typeface="Calibri" panose="020F0502020204030204" pitchFamily="34" charset="0"/>
              </a:defRPr>
            </a:lvl2pPr>
            <a:lvl3pPr>
              <a:defRPr b="0">
                <a:latin typeface="Calibri" panose="020F0502020204030204" pitchFamily="34" charset="0"/>
                <a:cs typeface="Calibri" panose="020F0502020204030204" pitchFamily="34" charset="0"/>
              </a:defRPr>
            </a:lvl3pPr>
            <a:lvl4pPr>
              <a:defRPr b="0">
                <a:latin typeface="Calibri" panose="020F0502020204030204" pitchFamily="34" charset="0"/>
                <a:cs typeface="Calibri" panose="020F0502020204030204" pitchFamily="34" charset="0"/>
              </a:defRPr>
            </a:lvl4pPr>
            <a:lvl5pPr>
              <a:defRPr b="0">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a:latin typeface="Calibri" panose="020F0502020204030204" pitchFamily="34" charset="0"/>
                <a:cs typeface="Calibri" panose="020F0502020204030204" pitchFamily="34" charset="0"/>
              </a:defRPr>
            </a:lvl1pPr>
          </a:lstStyle>
          <a:p>
            <a:fld id="{02320CCB-94F3-4D69-9A2F-D39BB8D7425E}" type="datetimeFigureOut">
              <a:rPr lang="en-CA" smtClean="0"/>
              <a:pPr/>
              <a:t>2020-09-22</a:t>
            </a:fld>
            <a:endParaRPr lang="en-CA" dirty="0"/>
          </a:p>
        </p:txBody>
      </p:sp>
      <p:sp>
        <p:nvSpPr>
          <p:cNvPr id="5" name="Footer Placeholder 4"/>
          <p:cNvSpPr>
            <a:spLocks noGrp="1"/>
          </p:cNvSpPr>
          <p:nvPr>
            <p:ph type="ftr" sz="quarter" idx="11"/>
          </p:nvPr>
        </p:nvSpPr>
        <p:spPr/>
        <p:txBody>
          <a:bodyPr/>
          <a:lstStyle>
            <a:lvl1pPr>
              <a:defRPr b="0">
                <a:latin typeface="Calibri" panose="020F0502020204030204" pitchFamily="34" charset="0"/>
                <a:cs typeface="Calibri" panose="020F0502020204030204" pitchFamily="34" charset="0"/>
              </a:defRPr>
            </a:lvl1pPr>
          </a:lstStyle>
          <a:p>
            <a:endParaRPr lang="en-CA" dirty="0"/>
          </a:p>
        </p:txBody>
      </p:sp>
      <p:sp>
        <p:nvSpPr>
          <p:cNvPr id="6" name="Slide Number Placeholder 5"/>
          <p:cNvSpPr>
            <a:spLocks noGrp="1"/>
          </p:cNvSpPr>
          <p:nvPr>
            <p:ph type="sldNum" sz="quarter" idx="12"/>
          </p:nvPr>
        </p:nvSpPr>
        <p:spPr>
          <a:xfrm>
            <a:off x="11953214" y="13081000"/>
            <a:ext cx="464871" cy="471924"/>
          </a:xfrm>
        </p:spPr>
        <p:txBody>
          <a:bodyPr/>
          <a:lstStyle>
            <a:lvl1pPr>
              <a:defRPr b="0">
                <a:latin typeface="Calibri" panose="020F0502020204030204" pitchFamily="34" charset="0"/>
                <a:cs typeface="Calibri" panose="020F0502020204030204" pitchFamily="34" charset="0"/>
              </a:defRPr>
            </a:lvl1pPr>
          </a:lstStyle>
          <a:p>
            <a:fld id="{73FE2E21-F601-4728-90C3-A5D84BF854DE}" type="slidenum">
              <a:rPr lang="en-CA" smtClean="0"/>
              <a:pPr/>
              <a:t>‹#›</a:t>
            </a:fld>
            <a:endParaRPr lang="en-CA" dirty="0"/>
          </a:p>
        </p:txBody>
      </p:sp>
    </p:spTree>
    <p:extLst>
      <p:ext uri="{BB962C8B-B14F-4D97-AF65-F5344CB8AC3E}">
        <p14:creationId xmlns:p14="http://schemas.microsoft.com/office/powerpoint/2010/main" val="252820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esson Breakdown">
    <p:spTree>
      <p:nvGrpSpPr>
        <p:cNvPr id="1" name=""/>
        <p:cNvGrpSpPr/>
        <p:nvPr/>
      </p:nvGrpSpPr>
      <p:grpSpPr>
        <a:xfrm>
          <a:off x="0" y="0"/>
          <a:ext cx="0" cy="0"/>
          <a:chOff x="0" y="0"/>
          <a:chExt cx="0" cy="0"/>
        </a:xfrm>
      </p:grpSpPr>
      <p:sp>
        <p:nvSpPr>
          <p:cNvPr id="33" name="Title Text"/>
          <p:cNvSpPr txBox="1">
            <a:spLocks noGrp="1"/>
          </p:cNvSpPr>
          <p:nvPr>
            <p:ph type="title"/>
          </p:nvPr>
        </p:nvSpPr>
        <p:spPr>
          <a:prstGeom prst="rect">
            <a:avLst/>
          </a:prstGeom>
        </p:spPr>
        <p:txBody>
          <a:bodyPr/>
          <a:lstStyle/>
          <a:p>
            <a:r>
              <a:t>Title Text</a:t>
            </a:r>
          </a:p>
        </p:txBody>
      </p:sp>
      <p:sp>
        <p:nvSpPr>
          <p:cNvPr id="34" name="Object"/>
          <p:cNvSpPr txBox="1">
            <a:spLocks noGrp="1"/>
          </p:cNvSpPr>
          <p:nvPr>
            <p:ph idx="3"/>
          </p:nvPr>
        </p:nvSpPr>
        <p:spPr>
          <a:xfrm>
            <a:off x="1402159" y="3432522"/>
            <a:ext cx="21579682" cy="8901808"/>
          </a:xfrm>
          <a:prstGeom prst="rect">
            <a:avLst/>
          </a:prstGeom>
        </p:spPr>
        <p:txBody>
          <a:bodyPr/>
          <a:lstStyle/>
          <a:p>
            <a:pPr marL="0" indent="0" algn="ctr">
              <a:lnSpc>
                <a:spcPct val="100000"/>
              </a:lnSpc>
              <a:spcBef>
                <a:spcPts val="0"/>
              </a:spcBef>
              <a:buSzTx/>
              <a:buNone/>
              <a:defRPr sz="5600" b="1">
                <a:latin typeface="Gill Sans"/>
                <a:ea typeface="Gill Sans"/>
                <a:cs typeface="Gill Sans"/>
                <a:sym typeface="Gill Sans"/>
              </a:defRPr>
            </a:pPr>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lass Wrap-up">
    <p:spTree>
      <p:nvGrpSpPr>
        <p:cNvPr id="1" name=""/>
        <p:cNvGrpSpPr/>
        <p:nvPr/>
      </p:nvGrpSpPr>
      <p:grpSpPr>
        <a:xfrm>
          <a:off x="0" y="0"/>
          <a:ext cx="0" cy="0"/>
          <a:chOff x="0" y="0"/>
          <a:chExt cx="0" cy="0"/>
        </a:xfrm>
      </p:grpSpPr>
      <p:sp>
        <p:nvSpPr>
          <p:cNvPr id="62" name="class-wrap-up-2-portrait.jpg"/>
          <p:cNvSpPr>
            <a:spLocks noGrp="1"/>
          </p:cNvSpPr>
          <p:nvPr>
            <p:ph type="pic" idx="13"/>
          </p:nvPr>
        </p:nvSpPr>
        <p:spPr>
          <a:xfrm>
            <a:off x="13295312" y="-53381"/>
            <a:ext cx="11114113" cy="13822739"/>
          </a:xfrm>
          <a:prstGeom prst="rect">
            <a:avLst/>
          </a:prstGeom>
        </p:spPr>
        <p:txBody>
          <a:bodyPr lIns="91439" tIns="45719" rIns="91439" bIns="45719" anchor="t">
            <a:noAutofit/>
          </a:bodyPr>
          <a:lstStyle/>
          <a:p>
            <a:endParaRPr/>
          </a:p>
        </p:txBody>
      </p:sp>
      <p:sp>
        <p:nvSpPr>
          <p:cNvPr id="63" name="Body Level One…"/>
          <p:cNvSpPr txBox="1">
            <a:spLocks noGrp="1"/>
          </p:cNvSpPr>
          <p:nvPr>
            <p:ph type="body" sz="half" idx="1"/>
          </p:nvPr>
        </p:nvSpPr>
        <p:spPr>
          <a:xfrm>
            <a:off x="1435100" y="4934399"/>
            <a:ext cx="10668000" cy="7491612"/>
          </a:xfrm>
          <a:prstGeom prst="rect">
            <a:avLst/>
          </a:prstGeom>
        </p:spPr>
        <p:txBody>
          <a:bodyPr anchor="t"/>
          <a:lstStyle>
            <a:lvl1pPr marL="0" indent="0">
              <a:buSzTx/>
              <a:buNone/>
            </a:lvl1pPr>
            <a:lvl2pPr marL="0" indent="0">
              <a:buSzTx/>
              <a:buNone/>
            </a:lvl2pPr>
            <a:lvl3pPr marL="0" indent="0">
              <a:buSzTx/>
              <a:buNone/>
            </a:lvl3pPr>
            <a:lvl4pPr marL="0" indent="0">
              <a:buSzTx/>
              <a:buNone/>
            </a:lvl4pPr>
            <a:lvl5pPr marL="0" indent="0">
              <a:buSzTx/>
              <a:buNone/>
            </a:lvl5pPr>
          </a:lstStyle>
          <a:p>
            <a:r>
              <a:t>Body Level One</a:t>
            </a:r>
          </a:p>
          <a:p>
            <a:pPr lvl="1"/>
            <a:r>
              <a:t>Body Level Two</a:t>
            </a:r>
          </a:p>
          <a:p>
            <a:pPr lvl="2"/>
            <a:r>
              <a:t>Body Level Three</a:t>
            </a:r>
          </a:p>
          <a:p>
            <a:pPr lvl="3"/>
            <a:r>
              <a:t>Body Level Four</a:t>
            </a:r>
          </a:p>
          <a:p>
            <a:pPr lvl="4"/>
            <a:r>
              <a:t>Body Level Five</a:t>
            </a:r>
          </a:p>
        </p:txBody>
      </p:sp>
      <p:sp>
        <p:nvSpPr>
          <p:cNvPr id="64" name="Title Text"/>
          <p:cNvSpPr txBox="1">
            <a:spLocks noGrp="1"/>
          </p:cNvSpPr>
          <p:nvPr>
            <p:ph type="title"/>
          </p:nvPr>
        </p:nvSpPr>
        <p:spPr>
          <a:xfrm>
            <a:off x="1435100" y="1143000"/>
            <a:ext cx="10668000" cy="3077010"/>
          </a:xfrm>
          <a:prstGeom prst="rect">
            <a:avLst/>
          </a:prstGeom>
        </p:spPr>
        <p:txBody>
          <a:bodyPr anchor="b"/>
          <a:lstStyle>
            <a:lvl1pPr algn="l">
              <a:defRPr sz="70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Activit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ubtitle text"/>
          <p:cNvSpPr txBox="1">
            <a:spLocks noGrp="1"/>
          </p:cNvSpPr>
          <p:nvPr>
            <p:ph type="body" sz="quarter" idx="13"/>
          </p:nvPr>
        </p:nvSpPr>
        <p:spPr>
          <a:xfrm>
            <a:off x="1244193" y="8225482"/>
            <a:ext cx="7144663" cy="3561656"/>
          </a:xfrm>
          <a:prstGeom prst="rect">
            <a:avLst/>
          </a:prstGeom>
        </p:spPr>
        <p:txBody>
          <a:bodyPr anchor="t"/>
          <a:lstStyle>
            <a:lvl1pPr marL="0" indent="0">
              <a:lnSpc>
                <a:spcPct val="100000"/>
              </a:lnSpc>
              <a:spcBef>
                <a:spcPts val="0"/>
              </a:spcBef>
              <a:buSzTx/>
              <a:buNone/>
              <a:defRPr sz="5400">
                <a:solidFill>
                  <a:srgbClr val="5E5E5E"/>
                </a:solidFill>
              </a:defRPr>
            </a:lvl1pPr>
          </a:lstStyle>
          <a:p>
            <a:r>
              <a:t>Subtitle text</a:t>
            </a:r>
          </a:p>
        </p:txBody>
      </p:sp>
      <p:sp>
        <p:nvSpPr>
          <p:cNvPr id="73" name="Title Text"/>
          <p:cNvSpPr txBox="1">
            <a:spLocks noGrp="1"/>
          </p:cNvSpPr>
          <p:nvPr>
            <p:ph type="title"/>
          </p:nvPr>
        </p:nvSpPr>
        <p:spPr>
          <a:xfrm>
            <a:off x="1219200" y="952500"/>
            <a:ext cx="10223500" cy="7084970"/>
          </a:xfrm>
          <a:prstGeom prst="rect">
            <a:avLst/>
          </a:prstGeom>
        </p:spPr>
        <p:txBody>
          <a:bodyPr anchor="b"/>
          <a:lstStyle>
            <a:lvl1pPr algn="l">
              <a:defRPr sz="7000"/>
            </a:lvl1pPr>
          </a:lstStyle>
          <a:p>
            <a:r>
              <a:t>Title Text</a:t>
            </a:r>
          </a:p>
        </p:txBody>
      </p:sp>
      <p:sp>
        <p:nvSpPr>
          <p:cNvPr id="74" name="Body Level One…"/>
          <p:cNvSpPr txBox="1">
            <a:spLocks noGrp="1"/>
          </p:cNvSpPr>
          <p:nvPr>
            <p:ph type="body" sz="half" idx="1"/>
          </p:nvPr>
        </p:nvSpPr>
        <p:spPr>
          <a:xfrm>
            <a:off x="11763664" y="1228827"/>
            <a:ext cx="11484888" cy="10826546"/>
          </a:xfrm>
          <a:prstGeom prst="rect">
            <a:avLst/>
          </a:prstGeom>
        </p:spPr>
        <p:txBody>
          <a:bodyPr/>
          <a:lstStyle>
            <a:lvl1pPr marL="889000" indent="-889000">
              <a:buSzPct val="100000"/>
              <a:buAutoNum type="arabicPeriod"/>
            </a:lvl1pPr>
            <a:lvl2pPr>
              <a:spcBef>
                <a:spcPts val="1500"/>
              </a:spcBef>
            </a:lvl2pPr>
            <a:lvl3pPr>
              <a:spcBef>
                <a:spcPts val="1500"/>
              </a:spcBef>
            </a:lvl3pPr>
            <a:lvl4pPr>
              <a:spcBef>
                <a:spcPts val="1500"/>
              </a:spcBef>
            </a:lvl4pPr>
            <a:lvl5pPr>
              <a:spcBef>
                <a:spcPts val="1500"/>
              </a:spcBef>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ear and Sha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231900" y="4993084"/>
            <a:ext cx="10223500" cy="3044386"/>
          </a:xfrm>
          <a:prstGeom prst="rect">
            <a:avLst/>
          </a:prstGeom>
        </p:spPr>
        <p:txBody>
          <a:bodyPr anchor="b"/>
          <a:lstStyle>
            <a:lvl1pPr algn="l">
              <a:defRPr sz="7000"/>
            </a:lvl1pPr>
          </a:lstStyle>
          <a:p>
            <a:r>
              <a:t>Title Text</a:t>
            </a:r>
          </a:p>
        </p:txBody>
      </p:sp>
      <p:sp>
        <p:nvSpPr>
          <p:cNvPr id="83" name="Subtitle text"/>
          <p:cNvSpPr txBox="1">
            <a:spLocks noGrp="1"/>
          </p:cNvSpPr>
          <p:nvPr>
            <p:ph type="body" sz="quarter" idx="13"/>
          </p:nvPr>
        </p:nvSpPr>
        <p:spPr>
          <a:xfrm>
            <a:off x="1244600" y="8228558"/>
            <a:ext cx="10223500" cy="2897684"/>
          </a:xfrm>
          <a:prstGeom prst="rect">
            <a:avLst/>
          </a:prstGeom>
        </p:spPr>
        <p:txBody>
          <a:bodyPr anchor="t"/>
          <a:lstStyle>
            <a:lvl1pPr marL="0" indent="0">
              <a:lnSpc>
                <a:spcPct val="100000"/>
              </a:lnSpc>
              <a:spcBef>
                <a:spcPts val="0"/>
              </a:spcBef>
              <a:buSzTx/>
              <a:buNone/>
              <a:defRPr sz="5400">
                <a:solidFill>
                  <a:srgbClr val="5E5E5E"/>
                </a:solidFill>
              </a:defRPr>
            </a:lvl1pPr>
          </a:lstStyle>
          <a:p>
            <a:r>
              <a:t>Subtitle text</a:t>
            </a:r>
          </a:p>
        </p:txBody>
      </p:sp>
      <p:sp>
        <p:nvSpPr>
          <p:cNvPr id="85" name="Body Level One…"/>
          <p:cNvSpPr txBox="1">
            <a:spLocks noGrp="1"/>
          </p:cNvSpPr>
          <p:nvPr>
            <p:ph type="body" sz="half" idx="1"/>
          </p:nvPr>
        </p:nvSpPr>
        <p:spPr>
          <a:xfrm>
            <a:off x="11739760" y="1340845"/>
            <a:ext cx="11278990" cy="11034310"/>
          </a:xfrm>
          <a:prstGeom prst="rect">
            <a:avLst/>
          </a:prstGeom>
        </p:spPr>
        <p:txBody>
          <a:bodyPr/>
          <a:lstStyle>
            <a:lvl1pPr marL="889000" indent="-889000">
              <a:buSzPct val="100000"/>
              <a:buAutoNum type="arabicPeriod"/>
            </a:lvl1pPr>
            <a:lvl2pPr>
              <a:spcBef>
                <a:spcPts val="1500"/>
              </a:spcBef>
            </a:lvl2pPr>
            <a:lvl3pPr>
              <a:spcBef>
                <a:spcPts val="1500"/>
              </a:spcBef>
            </a:lvl3pPr>
            <a:lvl4pPr>
              <a:spcBef>
                <a:spcPts val="1500"/>
              </a:spcBef>
            </a:lvl4pPr>
            <a:lvl5pPr>
              <a:spcBef>
                <a:spcPts val="1500"/>
              </a:spcBef>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93"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94"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lnSpc>
                <a:spcPct val="100000"/>
              </a:lnSpc>
              <a:spcBef>
                <a:spcPts val="0"/>
              </a:spcBef>
              <a:buSzTx/>
              <a:buNone/>
              <a:defRPr sz="5400">
                <a:solidFill>
                  <a:srgbClr val="5E5E5E"/>
                </a:solidFill>
              </a:defRPr>
            </a:lvl1pPr>
            <a:lvl2pPr marL="0" indent="0" algn="ctr">
              <a:lnSpc>
                <a:spcPct val="100000"/>
              </a:lnSpc>
              <a:spcBef>
                <a:spcPts val="0"/>
              </a:spcBef>
              <a:buSzTx/>
              <a:buNone/>
              <a:defRPr sz="5400">
                <a:solidFill>
                  <a:srgbClr val="5E5E5E"/>
                </a:solidFill>
              </a:defRPr>
            </a:lvl2pPr>
            <a:lvl3pPr marL="0" indent="0" algn="ctr">
              <a:lnSpc>
                <a:spcPct val="100000"/>
              </a:lnSpc>
              <a:spcBef>
                <a:spcPts val="0"/>
              </a:spcBef>
              <a:buSzTx/>
              <a:buNone/>
              <a:defRPr sz="5400">
                <a:solidFill>
                  <a:srgbClr val="5E5E5E"/>
                </a:solidFill>
              </a:defRPr>
            </a:lvl3pPr>
            <a:lvl4pPr marL="0" indent="0" algn="ctr">
              <a:lnSpc>
                <a:spcPct val="100000"/>
              </a:lnSpc>
              <a:spcBef>
                <a:spcPts val="0"/>
              </a:spcBef>
              <a:buSzTx/>
              <a:buNone/>
              <a:defRPr sz="5400">
                <a:solidFill>
                  <a:srgbClr val="5E5E5E"/>
                </a:solidFill>
              </a:defRPr>
            </a:lvl4pPr>
            <a:lvl5pPr marL="0" indent="0" algn="ctr">
              <a:lnSpc>
                <a:spcPct val="100000"/>
              </a:lnSpc>
              <a:spcBef>
                <a:spcPts val="0"/>
              </a:spcBef>
              <a:buSzTx/>
              <a:buNone/>
              <a:defRPr sz="5400">
                <a:solidFill>
                  <a:srgbClr val="5E5E5E"/>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mage Right">
    <p:spTree>
      <p:nvGrpSpPr>
        <p:cNvPr id="1" name=""/>
        <p:cNvGrpSpPr/>
        <p:nvPr/>
      </p:nvGrpSpPr>
      <p:grpSpPr>
        <a:xfrm>
          <a:off x="0" y="0"/>
          <a:ext cx="0" cy="0"/>
          <a:chOff x="0" y="0"/>
          <a:chExt cx="0" cy="0"/>
        </a:xfrm>
      </p:grpSpPr>
      <p:sp>
        <p:nvSpPr>
          <p:cNvPr id="110" name="Placeholder - Square.png"/>
          <p:cNvSpPr>
            <a:spLocks noGrp="1"/>
          </p:cNvSpPr>
          <p:nvPr>
            <p:ph type="pic" sz="half" idx="13"/>
          </p:nvPr>
        </p:nvSpPr>
        <p:spPr>
          <a:xfrm>
            <a:off x="13746658" y="3669307"/>
            <a:ext cx="8884749" cy="8256986"/>
          </a:xfrm>
          <a:prstGeom prst="rect">
            <a:avLst/>
          </a:prstGeom>
        </p:spPr>
        <p:txBody>
          <a:bodyPr lIns="91439" tIns="45719" rIns="91439" bIns="45719" anchor="t">
            <a:noAutofit/>
          </a:bodyPr>
          <a:lstStyle/>
          <a:p>
            <a:endParaRPr/>
          </a:p>
        </p:txBody>
      </p:sp>
      <p:sp>
        <p:nvSpPr>
          <p:cNvPr id="111" name="Title Text"/>
          <p:cNvSpPr txBox="1">
            <a:spLocks noGrp="1"/>
          </p:cNvSpPr>
          <p:nvPr>
            <p:ph type="title"/>
          </p:nvPr>
        </p:nvSpPr>
        <p:spPr>
          <a:prstGeom prst="rect">
            <a:avLst/>
          </a:prstGeom>
        </p:spPr>
        <p:txBody>
          <a:bodyPr/>
          <a:lstStyle/>
          <a:p>
            <a:r>
              <a:t>Title Text</a:t>
            </a:r>
          </a:p>
        </p:txBody>
      </p:sp>
      <p:sp>
        <p:nvSpPr>
          <p:cNvPr id="112" name="Body Level One…"/>
          <p:cNvSpPr txBox="1">
            <a:spLocks noGrp="1"/>
          </p:cNvSpPr>
          <p:nvPr>
            <p:ph type="body" sz="half" idx="1"/>
          </p:nvPr>
        </p:nvSpPr>
        <p:spPr>
          <a:xfrm>
            <a:off x="1689100" y="3479800"/>
            <a:ext cx="10738743" cy="8636000"/>
          </a:xfrm>
          <a:prstGeom prst="rect">
            <a:avLst/>
          </a:prstGeom>
        </p:spPr>
        <p:txBody>
          <a:bodyPr/>
          <a:lstStyle>
            <a:lvl2pPr>
              <a:spcBef>
                <a:spcPts val="1500"/>
              </a:spcBef>
            </a:lvl2pPr>
            <a:lvl3pPr>
              <a:spcBef>
                <a:spcPts val="1500"/>
              </a:spcBef>
            </a:lvl3pPr>
            <a:lvl4pPr>
              <a:spcBef>
                <a:spcPts val="1500"/>
              </a:spcBef>
            </a:lvl4pPr>
            <a:lvl5pPr>
              <a:spcBef>
                <a:spcPts val="1500"/>
              </a:spcBef>
            </a:lvl5pPr>
          </a:lstStyle>
          <a:p>
            <a:r>
              <a:t>Body Level One</a:t>
            </a:r>
          </a:p>
          <a:p>
            <a:pPr lvl="1"/>
            <a:r>
              <a:t>Body Level Two</a:t>
            </a:r>
          </a:p>
          <a:p>
            <a:pPr lvl="2"/>
            <a:r>
              <a:t>Body Level Three</a:t>
            </a:r>
          </a:p>
          <a:p>
            <a:pPr lvl="3"/>
            <a:r>
              <a:t>Body Level Four</a:t>
            </a:r>
          </a:p>
          <a:p>
            <a:pPr lvl="4"/>
            <a:r>
              <a:t>Body Level Five</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age Left">
    <p:spTree>
      <p:nvGrpSpPr>
        <p:cNvPr id="1" name=""/>
        <p:cNvGrpSpPr/>
        <p:nvPr/>
      </p:nvGrpSpPr>
      <p:grpSpPr>
        <a:xfrm>
          <a:off x="0" y="0"/>
          <a:ext cx="0" cy="0"/>
          <a:chOff x="0" y="0"/>
          <a:chExt cx="0" cy="0"/>
        </a:xfrm>
      </p:grpSpPr>
      <p:sp>
        <p:nvSpPr>
          <p:cNvPr id="120" name="Title Text"/>
          <p:cNvSpPr txBox="1">
            <a:spLocks noGrp="1"/>
          </p:cNvSpPr>
          <p:nvPr>
            <p:ph type="title"/>
          </p:nvPr>
        </p:nvSpPr>
        <p:spPr>
          <a:prstGeom prst="rect">
            <a:avLst/>
          </a:prstGeom>
        </p:spPr>
        <p:txBody>
          <a:bodyPr/>
          <a:lstStyle/>
          <a:p>
            <a:r>
              <a:t>Title Text</a:t>
            </a:r>
          </a:p>
        </p:txBody>
      </p:sp>
      <p:sp>
        <p:nvSpPr>
          <p:cNvPr id="121" name="Body Level One…"/>
          <p:cNvSpPr txBox="1">
            <a:spLocks noGrp="1"/>
          </p:cNvSpPr>
          <p:nvPr>
            <p:ph type="body" sz="half" idx="1"/>
          </p:nvPr>
        </p:nvSpPr>
        <p:spPr>
          <a:xfrm>
            <a:off x="11947822" y="3599457"/>
            <a:ext cx="11058228" cy="8622508"/>
          </a:xfrm>
          <a:prstGeom prst="rect">
            <a:avLst/>
          </a:prstGeom>
        </p:spPr>
        <p:txBody>
          <a:bodyPr/>
          <a:lstStyle>
            <a:lvl2pPr>
              <a:spcBef>
                <a:spcPts val="1500"/>
              </a:spcBef>
            </a:lvl2pPr>
            <a:lvl3pPr>
              <a:spcBef>
                <a:spcPts val="1500"/>
              </a:spcBef>
            </a:lvl3pPr>
            <a:lvl4pPr>
              <a:spcBef>
                <a:spcPts val="1500"/>
              </a:spcBef>
            </a:lvl4pPr>
            <a:lvl5pPr>
              <a:spcBef>
                <a:spcPts val="1500"/>
              </a:spcBef>
            </a:lvl5pPr>
          </a:lstStyle>
          <a:p>
            <a:r>
              <a:t>Body Level One</a:t>
            </a:r>
          </a:p>
          <a:p>
            <a:pPr lvl="1"/>
            <a:r>
              <a:t>Body Level Two</a:t>
            </a:r>
          </a:p>
          <a:p>
            <a:pPr lvl="2"/>
            <a:r>
              <a:t>Body Level Three</a:t>
            </a:r>
          </a:p>
          <a:p>
            <a:pPr lvl="3"/>
            <a:r>
              <a:t>Body Level Four</a:t>
            </a:r>
          </a:p>
          <a:p>
            <a:pPr lvl="4"/>
            <a:r>
              <a:t>Body Level Five</a:t>
            </a:r>
          </a:p>
        </p:txBody>
      </p:sp>
      <p:sp>
        <p:nvSpPr>
          <p:cNvPr id="122" name="Placeholder - Square.png"/>
          <p:cNvSpPr>
            <a:spLocks noGrp="1"/>
          </p:cNvSpPr>
          <p:nvPr>
            <p:ph type="pic" sz="half" idx="13"/>
          </p:nvPr>
        </p:nvSpPr>
        <p:spPr>
          <a:xfrm>
            <a:off x="1828800" y="3667521"/>
            <a:ext cx="8890099" cy="8260361"/>
          </a:xfrm>
          <a:prstGeom prst="rect">
            <a:avLst/>
          </a:prstGeom>
        </p:spPr>
        <p:txBody>
          <a:bodyPr lIns="91439" tIns="45719" rIns="91439" bIns="45719" anchor="t">
            <a:noAutofit/>
          </a:bodyPr>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736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1689100" y="3565133"/>
            <a:ext cx="21005800" cy="8465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3215" y="13081000"/>
            <a:ext cx="464871" cy="471924"/>
          </a:xfrm>
          <a:prstGeom prst="rect">
            <a:avLst/>
          </a:prstGeom>
          <a:ln w="12700">
            <a:miter lim="400000"/>
          </a:ln>
        </p:spPr>
        <p:txBody>
          <a:bodyPr wrap="none" lIns="50800" tIns="50800" rIns="50800" bIns="50800">
            <a:spAutoFit/>
          </a:bodyPr>
          <a:lstStyle>
            <a:lvl1pPr>
              <a:defRPr sz="2400" b="0">
                <a:latin typeface="Calibri" panose="020F0502020204030204" pitchFamily="34" charset="0"/>
                <a:ea typeface="Helvetica Neue Light"/>
                <a:cs typeface="Calibri" panose="020F0502020204030204" pitchFamily="34" charset="0"/>
                <a:sym typeface="Helvetica Neue Light"/>
              </a:defRPr>
            </a:lvl1pPr>
          </a:lstStyle>
          <a:p>
            <a:fld id="{86CB4B4D-7CA3-9044-876B-883B54F8677D}"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Calibri" panose="020F0502020204030204" pitchFamily="34" charset="0"/>
          <a:ea typeface="+mn-ea"/>
          <a:cs typeface="Calibri" panose="020F0502020204030204" pitchFamily="34" charset="0"/>
          <a:sym typeface="Helvetica Neue"/>
        </a:defRPr>
      </a:lvl1pPr>
      <a:lvl2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mn-lt"/>
          <a:ea typeface="+mn-ea"/>
          <a:cs typeface="+mn-cs"/>
          <a:sym typeface="Helvetica Neue"/>
        </a:defRPr>
      </a:lvl9pPr>
    </p:titleStyle>
    <p:bodyStyle>
      <a:lvl1pPr marL="7058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Calibri" panose="020F0502020204030204" pitchFamily="34" charset="0"/>
          <a:ea typeface="+mn-ea"/>
          <a:cs typeface="Calibri" panose="020F0502020204030204" pitchFamily="34" charset="0"/>
          <a:sym typeface="Helvetica Neue"/>
        </a:defRPr>
      </a:lvl1pPr>
      <a:lvl2pPr marL="12646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Calibri" panose="020F0502020204030204" pitchFamily="34" charset="0"/>
          <a:ea typeface="+mn-ea"/>
          <a:cs typeface="Calibri" panose="020F0502020204030204" pitchFamily="34" charset="0"/>
          <a:sym typeface="Helvetica Neue"/>
        </a:defRPr>
      </a:lvl2pPr>
      <a:lvl3pPr marL="18234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Calibri" panose="020F0502020204030204" pitchFamily="34" charset="0"/>
          <a:ea typeface="+mn-ea"/>
          <a:cs typeface="Calibri" panose="020F0502020204030204" pitchFamily="34" charset="0"/>
          <a:sym typeface="Helvetica Neue"/>
        </a:defRPr>
      </a:lvl3pPr>
      <a:lvl4pPr marL="23822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Calibri" panose="020F0502020204030204" pitchFamily="34" charset="0"/>
          <a:ea typeface="+mn-ea"/>
          <a:cs typeface="Calibri" panose="020F0502020204030204" pitchFamily="34" charset="0"/>
          <a:sym typeface="Helvetica Neue"/>
        </a:defRPr>
      </a:lvl4pPr>
      <a:lvl5pPr marL="29410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Calibri" panose="020F0502020204030204" pitchFamily="34" charset="0"/>
          <a:ea typeface="+mn-ea"/>
          <a:cs typeface="Calibri" panose="020F0502020204030204" pitchFamily="34" charset="0"/>
          <a:sym typeface="Helvetica Neue"/>
        </a:defRPr>
      </a:lvl5pPr>
      <a:lvl6pPr marL="34998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6pPr>
      <a:lvl7pPr marL="40586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7pPr>
      <a:lvl8pPr marL="46174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8pPr>
      <a:lvl9pPr marL="5176252" marR="0" indent="-705852" algn="l" defTabSz="825500" rtl="0" latinLnBrk="0">
        <a:lnSpc>
          <a:spcPct val="120000"/>
        </a:lnSpc>
        <a:spcBef>
          <a:spcPts val="4500"/>
        </a:spcBef>
        <a:spcAft>
          <a:spcPts val="0"/>
        </a:spcAft>
        <a:buClrTx/>
        <a:buSzPct val="125000"/>
        <a:buFontTx/>
        <a:buChar char="•"/>
        <a:tabLst/>
        <a:defRPr sz="480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3-9fnjzmXWA"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broadbandnow.com/report/apartment-landlords-holding-internet-hostage/"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74A8C-5FC5-D547-A894-53B4C5FFCDA5}"/>
              </a:ext>
            </a:extLst>
          </p:cNvPr>
          <p:cNvSpPr>
            <a:spLocks noGrp="1"/>
          </p:cNvSpPr>
          <p:nvPr>
            <p:ph type="title"/>
          </p:nvPr>
        </p:nvSpPr>
        <p:spPr>
          <a:xfrm>
            <a:off x="13261022" y="10706092"/>
            <a:ext cx="13426013" cy="769132"/>
          </a:xfrm>
        </p:spPr>
        <p:txBody>
          <a:bodyPr>
            <a:normAutofit fontScale="90000"/>
          </a:bodyPr>
          <a:lstStyle/>
          <a:p>
            <a:pPr>
              <a:spcBef>
                <a:spcPts val="2000"/>
              </a:spcBef>
            </a:pPr>
            <a:r>
              <a:rPr lang="en-US" dirty="0"/>
              <a:t>                       </a:t>
            </a:r>
            <a:endParaRPr lang="en-US" dirty="0">
              <a:cs typeface="Calibri Light"/>
            </a:endParaRPr>
          </a:p>
          <a:p>
            <a:endParaRPr lang="en-US" dirty="0"/>
          </a:p>
        </p:txBody>
      </p:sp>
      <p:sp>
        <p:nvSpPr>
          <p:cNvPr id="3" name="Content Placeholder 2">
            <a:extLst>
              <a:ext uri="{FF2B5EF4-FFF2-40B4-BE49-F238E27FC236}">
                <a16:creationId xmlns:a16="http://schemas.microsoft.com/office/drawing/2014/main" id="{7E4E0314-C3D9-144F-BC14-E73EA9892807}"/>
              </a:ext>
            </a:extLst>
          </p:cNvPr>
          <p:cNvSpPr>
            <a:spLocks noGrp="1"/>
          </p:cNvSpPr>
          <p:nvPr>
            <p:ph idx="1"/>
          </p:nvPr>
        </p:nvSpPr>
        <p:spPr>
          <a:xfrm>
            <a:off x="597162" y="4170556"/>
            <a:ext cx="22915980" cy="8780334"/>
          </a:xfrm>
        </p:spPr>
        <p:txBody>
          <a:bodyPr vert="horz" lIns="182880" tIns="91440" rIns="182880" bIns="91440" rtlCol="0" anchor="t">
            <a:normAutofit/>
          </a:bodyPr>
          <a:lstStyle/>
          <a:p>
            <a:pPr marL="0" indent="0" algn="ctr">
              <a:buNone/>
            </a:pPr>
            <a:endParaRPr lang="en-US" sz="9600" dirty="0">
              <a:solidFill>
                <a:schemeClr val="accent1">
                  <a:lumMod val="75000"/>
                </a:schemeClr>
              </a:solidFill>
            </a:endParaRPr>
          </a:p>
          <a:p>
            <a:pPr marL="0" indent="0" algn="ctr">
              <a:buNone/>
            </a:pPr>
            <a:r>
              <a:rPr lang="en-US" sz="9600" dirty="0">
                <a:solidFill>
                  <a:schemeClr val="accent1">
                    <a:lumMod val="75000"/>
                  </a:schemeClr>
                </a:solidFill>
              </a:rPr>
              <a:t>Focus Web Developer</a:t>
            </a:r>
          </a:p>
          <a:p>
            <a:pPr marL="0" indent="0" algn="ctr">
              <a:buNone/>
            </a:pPr>
            <a:r>
              <a:rPr lang="en-CA" sz="5400" dirty="0"/>
              <a:t>Week 1 - Lesson 2</a:t>
            </a:r>
          </a:p>
          <a:p>
            <a:pPr marL="0" indent="0" algn="ctr">
              <a:buNone/>
            </a:pPr>
            <a:endParaRPr lang="en-US" sz="9600" dirty="0">
              <a:cs typeface="Calibri"/>
            </a:endParaRPr>
          </a:p>
        </p:txBody>
      </p:sp>
      <p:pic>
        <p:nvPicPr>
          <p:cNvPr id="4" name="Picture 4" descr="Picture 4">
            <a:extLst>
              <a:ext uri="{FF2B5EF4-FFF2-40B4-BE49-F238E27FC236}">
                <a16:creationId xmlns:a16="http://schemas.microsoft.com/office/drawing/2014/main" id="{572A6D22-017C-8F40-9273-1FE21DCD0C7C}"/>
              </a:ext>
            </a:extLst>
          </p:cNvPr>
          <p:cNvPicPr>
            <a:picLocks noChangeAspect="1"/>
          </p:cNvPicPr>
          <p:nvPr/>
        </p:nvPicPr>
        <p:blipFill>
          <a:blip r:embed="rId3">
            <a:alphaModFix amt="50000"/>
          </a:blip>
          <a:stretch>
            <a:fillRect/>
          </a:stretch>
        </p:blipFill>
        <p:spPr>
          <a:xfrm>
            <a:off x="633326" y="12019391"/>
            <a:ext cx="3564140" cy="1117929"/>
          </a:xfrm>
          <a:prstGeom prst="rect">
            <a:avLst/>
          </a:prstGeom>
          <a:ln w="12700">
            <a:miter lim="400000"/>
          </a:ln>
        </p:spPr>
      </p:pic>
      <p:pic>
        <p:nvPicPr>
          <p:cNvPr id="1032" name="Picture 8" descr="https://technologycouncil.ca/wp-content/uploads/2019/07/web_two@300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970" y="2982482"/>
            <a:ext cx="7664760" cy="269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90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Introduction to HTML"/>
          <p:cNvSpPr txBox="1">
            <a:spLocks noGrp="1"/>
          </p:cNvSpPr>
          <p:nvPr>
            <p:ph type="title"/>
          </p:nvPr>
        </p:nvSpPr>
        <p:spPr>
          <a:xfrm>
            <a:off x="1994568" y="1574132"/>
            <a:ext cx="20828000" cy="1496307"/>
          </a:xfrm>
          <a:prstGeom prst="rect">
            <a:avLst/>
          </a:prstGeom>
        </p:spPr>
        <p:txBody>
          <a:bodyPr>
            <a:normAutofit/>
          </a:bodyPr>
          <a:lstStyle/>
          <a:p>
            <a:r>
              <a:rPr lang="en-CA" sz="8000" b="0" dirty="0"/>
              <a:t>First things first – JavaScript is not Java!</a:t>
            </a:r>
            <a:endParaRPr lang="en-GB" sz="8000" b="0" dirty="0"/>
          </a:p>
        </p:txBody>
      </p:sp>
      <p:pic>
        <p:nvPicPr>
          <p:cNvPr id="3" name="Picture 4" descr="How to reselect elements in a JTree">
            <a:extLst>
              <a:ext uri="{FF2B5EF4-FFF2-40B4-BE49-F238E27FC236}">
                <a16:creationId xmlns:a16="http://schemas.microsoft.com/office/drawing/2014/main" id="{35824572-F22A-204F-87A7-46839FC4F2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79" r="22892"/>
          <a:stretch/>
        </p:blipFill>
        <p:spPr bwMode="auto">
          <a:xfrm>
            <a:off x="16200469" y="3246104"/>
            <a:ext cx="4712401" cy="67798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JavaScript - Wikipedia">
            <a:extLst>
              <a:ext uri="{FF2B5EF4-FFF2-40B4-BE49-F238E27FC236}">
                <a16:creationId xmlns:a16="http://schemas.microsoft.com/office/drawing/2014/main" id="{8517D420-C9BE-B24D-94E3-405A8E4DC3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02"/>
          <a:stretch/>
        </p:blipFill>
        <p:spPr bwMode="auto">
          <a:xfrm>
            <a:off x="2490327" y="3706107"/>
            <a:ext cx="7560750" cy="6728933"/>
          </a:xfrm>
          <a:prstGeom prst="rect">
            <a:avLst/>
          </a:prstGeom>
          <a:noFill/>
          <a:extLst>
            <a:ext uri="{909E8E84-426E-40DD-AFC4-6F175D3DCCD1}">
              <a14:hiddenFill xmlns:a14="http://schemas.microsoft.com/office/drawing/2010/main">
                <a:solidFill>
                  <a:srgbClr val="FFFFFF"/>
                </a:solidFill>
              </a14:hiddenFill>
            </a:ext>
          </a:extLst>
        </p:spPr>
      </p:pic>
      <p:sp>
        <p:nvSpPr>
          <p:cNvPr id="2" name="Not Equal 1">
            <a:extLst>
              <a:ext uri="{FF2B5EF4-FFF2-40B4-BE49-F238E27FC236}">
                <a16:creationId xmlns:a16="http://schemas.microsoft.com/office/drawing/2014/main" id="{A3AD6A4C-432D-FC45-AAF8-416C6F8F6261}"/>
              </a:ext>
            </a:extLst>
          </p:cNvPr>
          <p:cNvSpPr/>
          <p:nvPr/>
        </p:nvSpPr>
        <p:spPr>
          <a:xfrm>
            <a:off x="10140302" y="5662877"/>
            <a:ext cx="6003026" cy="3344779"/>
          </a:xfrm>
          <a:prstGeom prst="mathNotEqual">
            <a:avLst/>
          </a:prstGeom>
          <a:solidFill>
            <a:schemeClr val="bg2">
              <a:lumMod val="25000"/>
            </a:schemeClr>
          </a:solidFill>
          <a:ln w="6350">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html-source-code.png" descr="html-source-code.png"/>
          <p:cNvPicPr>
            <a:picLocks noGrp="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810151" y="3669307"/>
            <a:ext cx="8884749" cy="8256986"/>
          </a:xfrm>
          <a:prstGeom prst="rect">
            <a:avLst/>
          </a:prstGeom>
        </p:spPr>
      </p:pic>
      <p:sp>
        <p:nvSpPr>
          <p:cNvPr id="247" name="Inspecting the Source"/>
          <p:cNvSpPr txBox="1">
            <a:spLocks noGrp="1"/>
          </p:cNvSpPr>
          <p:nvPr>
            <p:ph type="title"/>
          </p:nvPr>
        </p:nvSpPr>
        <p:spPr>
          <a:prstGeom prst="rect">
            <a:avLst/>
          </a:prstGeom>
        </p:spPr>
        <p:txBody>
          <a:bodyPr/>
          <a:lstStyle/>
          <a:p>
            <a:r>
              <a:rPr lang="en-US" dirty="0"/>
              <a:t>JavaScript vs. Java</a:t>
            </a:r>
            <a:endParaRPr dirty="0"/>
          </a:p>
        </p:txBody>
      </p:sp>
      <p:sp>
        <p:nvSpPr>
          <p:cNvPr id="248" name="Every web browser allows you to view the source code for a web page…"/>
          <p:cNvSpPr txBox="1">
            <a:spLocks noGrp="1"/>
          </p:cNvSpPr>
          <p:nvPr>
            <p:ph type="body" sz="half" idx="1"/>
          </p:nvPr>
        </p:nvSpPr>
        <p:spPr>
          <a:prstGeom prst="rect">
            <a:avLst/>
          </a:prstGeom>
        </p:spPr>
        <p:txBody>
          <a:bodyPr/>
          <a:lstStyle/>
          <a:p>
            <a:r>
              <a:rPr lang="en-CA" dirty="0"/>
              <a:t>Two </a:t>
            </a:r>
            <a:r>
              <a:rPr lang="en-CA" i="1" dirty="0"/>
              <a:t>totally</a:t>
            </a:r>
            <a:r>
              <a:rPr lang="en-CA" dirty="0"/>
              <a:t> </a:t>
            </a:r>
            <a:r>
              <a:rPr lang="en-CA" b="1" dirty="0"/>
              <a:t>different </a:t>
            </a:r>
            <a:r>
              <a:rPr lang="en-CA" dirty="0"/>
              <a:t>programming languages</a:t>
            </a:r>
          </a:p>
          <a:p>
            <a:r>
              <a:rPr lang="en-CA" dirty="0"/>
              <a:t>Only thing in common is that they are both computer programming languages</a:t>
            </a:r>
            <a:endParaRPr lang="en-GB"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B369526A-8564-544C-BBA3-95DB17475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397220">
            <a:off x="13028127" y="2778982"/>
            <a:ext cx="9582478" cy="9464175"/>
          </a:xfrm>
          <a:prstGeom prst="rect">
            <a:avLst/>
          </a:prstGeom>
          <a:noFill/>
          <a:extLst>
            <a:ext uri="{909E8E84-426E-40DD-AFC4-6F175D3DCCD1}">
              <a14:hiddenFill xmlns:a14="http://schemas.microsoft.com/office/drawing/2010/main">
                <a:solidFill>
                  <a:srgbClr val="FFFFFF"/>
                </a:solidFill>
              </a14:hiddenFill>
            </a:ext>
          </a:extLst>
        </p:spPr>
      </p:pic>
      <p:sp>
        <p:nvSpPr>
          <p:cNvPr id="255" name="Developer Tools"/>
          <p:cNvSpPr txBox="1">
            <a:spLocks noGrp="1"/>
          </p:cNvSpPr>
          <p:nvPr>
            <p:ph type="title"/>
          </p:nvPr>
        </p:nvSpPr>
        <p:spPr>
          <a:prstGeom prst="rect">
            <a:avLst/>
          </a:prstGeom>
        </p:spPr>
        <p:txBody>
          <a:bodyPr/>
          <a:lstStyle/>
          <a:p>
            <a:r>
              <a:rPr lang="en-US"/>
              <a:t>JavaScript Beginnings</a:t>
            </a:r>
            <a:endParaRPr lang="en-US" dirty="0"/>
          </a:p>
        </p:txBody>
      </p:sp>
      <p:sp>
        <p:nvSpPr>
          <p:cNvPr id="256" name="Developer tools allow you to “inspect” any web page, making it easier to test and debug code…"/>
          <p:cNvSpPr txBox="1">
            <a:spLocks noGrp="1"/>
          </p:cNvSpPr>
          <p:nvPr>
            <p:ph type="body" sz="half" idx="1"/>
          </p:nvPr>
        </p:nvSpPr>
        <p:spPr>
          <a:xfrm>
            <a:off x="1689100" y="3479800"/>
            <a:ext cx="10499645" cy="8636000"/>
          </a:xfrm>
          <a:prstGeom prst="rect">
            <a:avLst/>
          </a:prstGeom>
        </p:spPr>
        <p:txBody>
          <a:bodyPr anchor="t">
            <a:normAutofit/>
          </a:bodyPr>
          <a:lstStyle/>
          <a:p>
            <a:r>
              <a:rPr lang="en-GB" dirty="0"/>
              <a:t>JavaScript started out as a </a:t>
            </a:r>
            <a:r>
              <a:rPr lang="en-GB" b="1" dirty="0"/>
              <a:t>scripting language</a:t>
            </a:r>
          </a:p>
          <a:p>
            <a:r>
              <a:rPr lang="en-GB" dirty="0"/>
              <a:t>A scripting language:</a:t>
            </a:r>
          </a:p>
          <a:p>
            <a:pPr lvl="2">
              <a:buSzPct val="100000"/>
              <a:buFont typeface="Wingdings" pitchFamily="2" charset="2"/>
              <a:buChar char="Ø"/>
            </a:pPr>
            <a:r>
              <a:rPr lang="en-GB" dirty="0"/>
              <a:t>uses an </a:t>
            </a:r>
            <a:r>
              <a:rPr lang="en-GB" b="1" dirty="0"/>
              <a:t>interpreter</a:t>
            </a:r>
            <a:r>
              <a:rPr lang="en-GB" dirty="0"/>
              <a:t> instead of a </a:t>
            </a:r>
            <a:r>
              <a:rPr lang="en-GB" b="1" dirty="0"/>
              <a:t>compiler</a:t>
            </a:r>
          </a:p>
          <a:p>
            <a:pPr lvl="2">
              <a:buSzPct val="100000"/>
              <a:buFont typeface="Wingdings" pitchFamily="2" charset="2"/>
              <a:buChar char="Ø"/>
            </a:pPr>
            <a:r>
              <a:rPr lang="en-GB" dirty="0"/>
              <a:t>controls an </a:t>
            </a:r>
            <a:r>
              <a:rPr lang="en-GB" b="1" dirty="0"/>
              <a:t>environment</a:t>
            </a:r>
          </a:p>
          <a:p>
            <a:pPr marL="0" indent="0">
              <a:buNone/>
            </a:pPr>
            <a:endParaRPr lang="en-GB" dirty="0"/>
          </a:p>
        </p:txBody>
      </p:sp>
      <p:pic>
        <p:nvPicPr>
          <p:cNvPr id="2050" name="Picture 2">
            <a:extLst>
              <a:ext uri="{FF2B5EF4-FFF2-40B4-BE49-F238E27FC236}">
                <a16:creationId xmlns:a16="http://schemas.microsoft.com/office/drawing/2014/main" id="{91291447-7719-F84B-8911-362474DFE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3600" y="4362116"/>
            <a:ext cx="9592759" cy="5790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lstStyle/>
          <a:p>
            <a:r>
              <a:rPr lang="en-US"/>
              <a:t>Interpreter vs. Compiler</a:t>
            </a:r>
            <a:endParaRPr lang="en-US" dirty="0"/>
          </a:p>
        </p:txBody>
      </p:sp>
      <p:pic>
        <p:nvPicPr>
          <p:cNvPr id="7" name="Picture 6" descr="A close up of a piece of paper&#10;&#10;Description automatically generated">
            <a:extLst>
              <a:ext uri="{FF2B5EF4-FFF2-40B4-BE49-F238E27FC236}">
                <a16:creationId xmlns:a16="http://schemas.microsoft.com/office/drawing/2014/main" id="{347FB802-DC36-1647-8C96-5F55B7A320DA}"/>
              </a:ext>
            </a:extLst>
          </p:cNvPr>
          <p:cNvPicPr>
            <a:picLocks/>
          </p:cNvPicPr>
          <p:nvPr/>
        </p:nvPicPr>
        <p:blipFill>
          <a:blip r:embed="rId3"/>
          <a:stretch>
            <a:fillRect/>
          </a:stretch>
        </p:blipFill>
        <p:spPr>
          <a:xfrm>
            <a:off x="3198876" y="3322633"/>
            <a:ext cx="19496024" cy="8353112"/>
          </a:xfrm>
          <a:prstGeom prst="rect">
            <a:avLst/>
          </a:prstGeom>
        </p:spPr>
      </p:pic>
    </p:spTree>
    <p:extLst>
      <p:ext uri="{BB962C8B-B14F-4D97-AF65-F5344CB8AC3E}">
        <p14:creationId xmlns:p14="http://schemas.microsoft.com/office/powerpoint/2010/main" val="347984545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lstStyle/>
          <a:p>
            <a:r>
              <a:rPr lang="en-US" dirty="0"/>
              <a:t>JavaScript Environments</a:t>
            </a:r>
            <a:endParaRPr dirty="0"/>
          </a:p>
        </p:txBody>
      </p:sp>
      <p:sp>
        <p:nvSpPr>
          <p:cNvPr id="256" name="Developer tools allow you to “inspect” any web page, making it easier to test and debug code…"/>
          <p:cNvSpPr txBox="1">
            <a:spLocks noGrp="1"/>
          </p:cNvSpPr>
          <p:nvPr>
            <p:ph type="body" sz="half" idx="1"/>
          </p:nvPr>
        </p:nvSpPr>
        <p:spPr>
          <a:prstGeom prst="rect">
            <a:avLst/>
          </a:prstGeom>
        </p:spPr>
        <p:txBody>
          <a:bodyPr>
            <a:normAutofit/>
          </a:bodyPr>
          <a:lstStyle/>
          <a:p>
            <a:pPr>
              <a:buNone/>
            </a:pPr>
            <a:r>
              <a:rPr lang="en-US" dirty="0"/>
              <a:t>An Environment</a:t>
            </a:r>
            <a:r>
              <a:rPr lang="en-US" baseline="0" dirty="0"/>
              <a:t> </a:t>
            </a:r>
            <a:r>
              <a:rPr lang="en-US" dirty="0"/>
              <a:t>can mean:</a:t>
            </a:r>
          </a:p>
          <a:p>
            <a:r>
              <a:rPr lang="en-US" dirty="0"/>
              <a:t>An </a:t>
            </a:r>
            <a:r>
              <a:rPr lang="en-US" b="1" dirty="0"/>
              <a:t>operating environment</a:t>
            </a:r>
          </a:p>
          <a:p>
            <a:pPr lvl="2">
              <a:buSzPct val="100000"/>
              <a:buFont typeface="Wingdings" pitchFamily="2" charset="2"/>
              <a:buChar char="Ø"/>
            </a:pPr>
            <a:r>
              <a:rPr lang="en-US" dirty="0"/>
              <a:t>where the program runs and is available to the user</a:t>
            </a:r>
          </a:p>
          <a:p>
            <a:r>
              <a:rPr lang="en-US" dirty="0"/>
              <a:t>A </a:t>
            </a:r>
            <a:r>
              <a:rPr lang="en-US" b="1" dirty="0"/>
              <a:t>developing environment</a:t>
            </a:r>
          </a:p>
          <a:p>
            <a:pPr lvl="2">
              <a:buSzPct val="100000"/>
              <a:buFont typeface="Wingdings" pitchFamily="2" charset="2"/>
              <a:buChar char="Ø"/>
            </a:pPr>
            <a:r>
              <a:rPr lang="en-US" dirty="0"/>
              <a:t>where code is written and tested before it is published for the user</a:t>
            </a:r>
            <a:endParaRPr lang="en-GB" dirty="0"/>
          </a:p>
        </p:txBody>
      </p:sp>
      <p:pic>
        <p:nvPicPr>
          <p:cNvPr id="3074" name="Picture 2">
            <a:extLst>
              <a:ext uri="{FF2B5EF4-FFF2-40B4-BE49-F238E27FC236}">
                <a16:creationId xmlns:a16="http://schemas.microsoft.com/office/drawing/2014/main" id="{57B5447B-B42F-4044-BD23-2702ECE533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03"/>
          <a:stretch/>
        </p:blipFill>
        <p:spPr bwMode="auto">
          <a:xfrm>
            <a:off x="13314773" y="3022600"/>
            <a:ext cx="8649876" cy="840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normAutofit/>
          </a:bodyPr>
          <a:lstStyle/>
          <a:p>
            <a:r>
              <a:rPr lang="en-US" dirty="0"/>
              <a:t>JavaScript Operating Environment</a:t>
            </a:r>
          </a:p>
        </p:txBody>
      </p:sp>
      <p:sp>
        <p:nvSpPr>
          <p:cNvPr id="256" name="Developer tools allow you to “inspect” any web page, making it easier to test and debug code…"/>
          <p:cNvSpPr txBox="1">
            <a:spLocks noGrp="1"/>
          </p:cNvSpPr>
          <p:nvPr>
            <p:ph type="body" sz="half" idx="1"/>
          </p:nvPr>
        </p:nvSpPr>
        <p:spPr>
          <a:xfrm>
            <a:off x="1689100" y="3479800"/>
            <a:ext cx="10929620" cy="8636000"/>
          </a:xfrm>
          <a:prstGeom prst="rect">
            <a:avLst/>
          </a:prstGeom>
        </p:spPr>
        <p:txBody>
          <a:bodyPr>
            <a:normAutofit/>
          </a:bodyPr>
          <a:lstStyle/>
          <a:p>
            <a:r>
              <a:rPr lang="en-US" dirty="0"/>
              <a:t>Web Browsers are examples of </a:t>
            </a:r>
            <a:r>
              <a:rPr lang="en-US" b="1" dirty="0"/>
              <a:t>operating environments</a:t>
            </a:r>
            <a:r>
              <a:rPr lang="en-US" dirty="0"/>
              <a:t>:</a:t>
            </a:r>
            <a:endParaRPr lang="en-US" b="1" dirty="0"/>
          </a:p>
          <a:p>
            <a:pPr lvl="2">
              <a:buSzPct val="100000"/>
              <a:buFont typeface="Wingdings" pitchFamily="2" charset="2"/>
              <a:buChar char="Ø"/>
            </a:pPr>
            <a:r>
              <a:rPr lang="en-US" dirty="0"/>
              <a:t>Chrome</a:t>
            </a:r>
          </a:p>
          <a:p>
            <a:pPr lvl="2">
              <a:buSzPct val="100000"/>
              <a:buFont typeface="Wingdings" pitchFamily="2" charset="2"/>
              <a:buChar char="Ø"/>
            </a:pPr>
            <a:r>
              <a:rPr lang="en-US" dirty="0" err="1"/>
              <a:t>FireFox</a:t>
            </a:r>
            <a:endParaRPr lang="en-US" dirty="0"/>
          </a:p>
          <a:p>
            <a:pPr lvl="2">
              <a:buSzPct val="100000"/>
              <a:buFont typeface="Wingdings" pitchFamily="2" charset="2"/>
              <a:buChar char="Ø"/>
            </a:pPr>
            <a:r>
              <a:rPr lang="en-US" dirty="0"/>
              <a:t>Microsoft Edge</a:t>
            </a:r>
          </a:p>
          <a:p>
            <a:pPr lvl="2">
              <a:buSzPct val="100000"/>
              <a:buFont typeface="Wingdings" pitchFamily="2" charset="2"/>
              <a:buChar char="Ø"/>
            </a:pPr>
            <a:r>
              <a:rPr lang="en-US" dirty="0"/>
              <a:t>Safari</a:t>
            </a:r>
          </a:p>
        </p:txBody>
      </p:sp>
      <p:pic>
        <p:nvPicPr>
          <p:cNvPr id="2050" name="Picture 2">
            <a:extLst>
              <a:ext uri="{FF2B5EF4-FFF2-40B4-BE49-F238E27FC236}">
                <a16:creationId xmlns:a16="http://schemas.microsoft.com/office/drawing/2014/main" id="{6FEE15CA-5E51-DB46-8B55-EF9CFA426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0" y="3479800"/>
            <a:ext cx="9154332" cy="810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90493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normAutofit fontScale="90000"/>
          </a:bodyPr>
          <a:lstStyle/>
          <a:p>
            <a:r>
              <a:rPr lang="en-US"/>
              <a:t>JavaScript Developing Environments</a:t>
            </a:r>
            <a:endParaRPr lang="en-US" dirty="0"/>
          </a:p>
        </p:txBody>
      </p:sp>
      <p:sp>
        <p:nvSpPr>
          <p:cNvPr id="256" name="Developer tools allow you to “inspect” any web page, making it easier to test and debug code…"/>
          <p:cNvSpPr txBox="1">
            <a:spLocks noGrp="1"/>
          </p:cNvSpPr>
          <p:nvPr>
            <p:ph type="body" sz="half" idx="1"/>
          </p:nvPr>
        </p:nvSpPr>
        <p:spPr>
          <a:xfrm>
            <a:off x="1323340" y="3022600"/>
            <a:ext cx="11233384" cy="8636000"/>
          </a:xfrm>
          <a:prstGeom prst="rect">
            <a:avLst/>
          </a:prstGeom>
        </p:spPr>
        <p:txBody>
          <a:bodyPr anchor="t">
            <a:normAutofit/>
          </a:bodyPr>
          <a:lstStyle/>
          <a:p>
            <a:pPr marL="0" indent="0">
              <a:buNone/>
            </a:pPr>
            <a:r>
              <a:rPr lang="en-US" dirty="0"/>
              <a:t>There are varying levels of developing environments:</a:t>
            </a:r>
          </a:p>
          <a:p>
            <a:pPr marL="0" indent="0">
              <a:buNone/>
            </a:pPr>
            <a:r>
              <a:rPr lang="en-GB" b="1" dirty="0"/>
              <a:t>Text Editors</a:t>
            </a:r>
          </a:p>
          <a:p>
            <a:pPr lvl="2">
              <a:buSzPct val="100000"/>
              <a:buFont typeface="Wingdings" pitchFamily="2" charset="2"/>
              <a:buChar char="Ø"/>
            </a:pPr>
            <a:r>
              <a:rPr lang="en-GB" dirty="0"/>
              <a:t>code can be written, but not tested</a:t>
            </a:r>
          </a:p>
          <a:p>
            <a:pPr lvl="2">
              <a:buSzPct val="100000"/>
              <a:buFont typeface="Wingdings" pitchFamily="2" charset="2"/>
              <a:buChar char="Ø"/>
            </a:pPr>
            <a:r>
              <a:rPr lang="en-GB" dirty="0"/>
              <a:t>Example Programs: Atom, Notepad, Brackets</a:t>
            </a:r>
          </a:p>
        </p:txBody>
      </p:sp>
      <p:pic>
        <p:nvPicPr>
          <p:cNvPr id="3074" name="Picture 2" descr="Atom 1.24.0 free download for Mac | MacUpdate">
            <a:extLst>
              <a:ext uri="{FF2B5EF4-FFF2-40B4-BE49-F238E27FC236}">
                <a16:creationId xmlns:a16="http://schemas.microsoft.com/office/drawing/2014/main" id="{CA2044A0-355A-4747-B9E6-329F9753E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720" y="8407400"/>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rackets (text editor) - Wikipedia">
            <a:extLst>
              <a:ext uri="{FF2B5EF4-FFF2-40B4-BE49-F238E27FC236}">
                <a16:creationId xmlns:a16="http://schemas.microsoft.com/office/drawing/2014/main" id="{1A56FB2C-7DAC-9F41-B3B7-C3ADF7BE3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8245" y="9520251"/>
            <a:ext cx="3039618" cy="30396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T towards Society – ásprecan">
            <a:extLst>
              <a:ext uri="{FF2B5EF4-FFF2-40B4-BE49-F238E27FC236}">
                <a16:creationId xmlns:a16="http://schemas.microsoft.com/office/drawing/2014/main" id="{49F70D52-9C38-A545-B801-EA048B2EB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2302" y="4675124"/>
            <a:ext cx="4365752" cy="4365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normAutofit fontScale="90000"/>
          </a:bodyPr>
          <a:lstStyle/>
          <a:p>
            <a:r>
              <a:rPr lang="en-US" dirty="0"/>
              <a:t>JavaScript Developing Environments</a:t>
            </a:r>
            <a:endParaRPr dirty="0"/>
          </a:p>
        </p:txBody>
      </p:sp>
      <p:sp>
        <p:nvSpPr>
          <p:cNvPr id="256" name="Developer tools allow you to “inspect” any web page, making it easier to test and debug code…"/>
          <p:cNvSpPr txBox="1">
            <a:spLocks noGrp="1"/>
          </p:cNvSpPr>
          <p:nvPr>
            <p:ph type="body" sz="half" idx="1"/>
          </p:nvPr>
        </p:nvSpPr>
        <p:spPr>
          <a:xfrm>
            <a:off x="1323340" y="3022600"/>
            <a:ext cx="11393442" cy="8636000"/>
          </a:xfrm>
          <a:prstGeom prst="rect">
            <a:avLst/>
          </a:prstGeom>
        </p:spPr>
        <p:txBody>
          <a:bodyPr anchor="t">
            <a:normAutofit/>
          </a:bodyPr>
          <a:lstStyle/>
          <a:p>
            <a:pPr marL="0" indent="0">
              <a:buNone/>
            </a:pPr>
            <a:r>
              <a:rPr lang="en-US" dirty="0"/>
              <a:t>There are varying levels of developing environments:</a:t>
            </a:r>
          </a:p>
          <a:p>
            <a:pPr marL="0" indent="0">
              <a:buNone/>
            </a:pPr>
            <a:r>
              <a:rPr lang="en-GB" b="1" dirty="0"/>
              <a:t>Read-Evaluate-Print-Loop (REPL)</a:t>
            </a:r>
            <a:r>
              <a:rPr lang="en-GB" dirty="0"/>
              <a:t> </a:t>
            </a:r>
          </a:p>
          <a:p>
            <a:pPr lvl="2">
              <a:buSzPct val="100000"/>
              <a:buFont typeface="Wingdings" pitchFamily="2" charset="2"/>
              <a:buChar char="Ø"/>
            </a:pPr>
            <a:r>
              <a:rPr lang="en-GB" dirty="0"/>
              <a:t>small pieces of code can be written and tested</a:t>
            </a:r>
          </a:p>
          <a:p>
            <a:pPr lvl="2">
              <a:buSzPct val="100000"/>
              <a:buFont typeface="Wingdings" pitchFamily="2" charset="2"/>
              <a:buChar char="Ø"/>
            </a:pPr>
            <a:r>
              <a:rPr lang="en-GB" dirty="0"/>
              <a:t>good for debugging code</a:t>
            </a:r>
          </a:p>
          <a:p>
            <a:pPr lvl="2">
              <a:buSzPct val="100000"/>
              <a:buFont typeface="Wingdings" pitchFamily="2" charset="2"/>
              <a:buChar char="Ø"/>
            </a:pPr>
            <a:r>
              <a:rPr lang="en-GB" dirty="0"/>
              <a:t>Example Programs: command line, console</a:t>
            </a:r>
          </a:p>
          <a:p>
            <a:pPr marL="1117600" lvl="2" indent="0">
              <a:buSzPct val="100000"/>
              <a:buNone/>
            </a:pPr>
            <a:endParaRPr lang="en-GB" dirty="0"/>
          </a:p>
          <a:p>
            <a:pPr marL="0" indent="0">
              <a:buNone/>
            </a:pPr>
            <a:endParaRPr lang="en-GB" b="1" dirty="0"/>
          </a:p>
        </p:txBody>
      </p:sp>
      <p:pic>
        <p:nvPicPr>
          <p:cNvPr id="2" name="Picture 1">
            <a:extLst>
              <a:ext uri="{FF2B5EF4-FFF2-40B4-BE49-F238E27FC236}">
                <a16:creationId xmlns:a16="http://schemas.microsoft.com/office/drawing/2014/main" id="{3049E3C8-7FD1-1E4C-8CC4-B38A8971191C}"/>
              </a:ext>
            </a:extLst>
          </p:cNvPr>
          <p:cNvPicPr>
            <a:picLocks noChangeAspect="1"/>
          </p:cNvPicPr>
          <p:nvPr/>
        </p:nvPicPr>
        <p:blipFill>
          <a:blip r:embed="rId3"/>
          <a:stretch>
            <a:fillRect/>
          </a:stretch>
        </p:blipFill>
        <p:spPr>
          <a:xfrm>
            <a:off x="12716781" y="4976876"/>
            <a:ext cx="10215887" cy="5813044"/>
          </a:xfrm>
          <a:prstGeom prst="rect">
            <a:avLst/>
          </a:prstGeom>
        </p:spPr>
      </p:pic>
    </p:spTree>
    <p:extLst>
      <p:ext uri="{BB962C8B-B14F-4D97-AF65-F5344CB8AC3E}">
        <p14:creationId xmlns:p14="http://schemas.microsoft.com/office/powerpoint/2010/main" val="9689066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normAutofit fontScale="90000"/>
          </a:bodyPr>
          <a:lstStyle/>
          <a:p>
            <a:r>
              <a:rPr lang="en-US" dirty="0"/>
              <a:t>JavaScript Developing Environments</a:t>
            </a:r>
            <a:endParaRPr dirty="0"/>
          </a:p>
        </p:txBody>
      </p:sp>
      <p:sp>
        <p:nvSpPr>
          <p:cNvPr id="256" name="Developer tools allow you to “inspect” any web page, making it easier to test and debug code…"/>
          <p:cNvSpPr txBox="1">
            <a:spLocks noGrp="1"/>
          </p:cNvSpPr>
          <p:nvPr>
            <p:ph type="body" sz="half" idx="1"/>
          </p:nvPr>
        </p:nvSpPr>
        <p:spPr>
          <a:xfrm>
            <a:off x="1323340" y="3022600"/>
            <a:ext cx="11478260" cy="9118600"/>
          </a:xfrm>
          <a:prstGeom prst="rect">
            <a:avLst/>
          </a:prstGeom>
        </p:spPr>
        <p:txBody>
          <a:bodyPr anchor="t">
            <a:normAutofit/>
          </a:bodyPr>
          <a:lstStyle/>
          <a:p>
            <a:pPr marL="0" indent="0">
              <a:buNone/>
            </a:pPr>
            <a:r>
              <a:rPr lang="en-US" dirty="0"/>
              <a:t>There are varying levels of developing environments:</a:t>
            </a:r>
          </a:p>
          <a:p>
            <a:pPr marL="0" indent="0">
              <a:buNone/>
            </a:pPr>
            <a:r>
              <a:rPr lang="en-GB" b="1" dirty="0"/>
              <a:t>Integrated Development Environment (IDE)</a:t>
            </a:r>
          </a:p>
          <a:p>
            <a:pPr lvl="2">
              <a:buSzPct val="100000"/>
              <a:buFont typeface="Wingdings" pitchFamily="2" charset="2"/>
              <a:buChar char="Ø"/>
            </a:pPr>
            <a:r>
              <a:rPr lang="en-GB" dirty="0"/>
              <a:t>code can be written, compiled, tested and debugged all with one program</a:t>
            </a:r>
          </a:p>
          <a:p>
            <a:pPr lvl="2">
              <a:buSzPct val="100000"/>
              <a:buFont typeface="Wingdings" pitchFamily="2" charset="2"/>
              <a:buChar char="Ø"/>
            </a:pPr>
            <a:r>
              <a:rPr lang="en-GB" dirty="0"/>
              <a:t>very efficient workflow</a:t>
            </a:r>
          </a:p>
          <a:p>
            <a:pPr lvl="2">
              <a:buSzPct val="100000"/>
              <a:buFont typeface="Wingdings" pitchFamily="2" charset="2"/>
              <a:buChar char="Ø"/>
            </a:pPr>
            <a:r>
              <a:rPr lang="en-GB" dirty="0"/>
              <a:t>Example programs: Visual Studio, PyCharm, Eclipse</a:t>
            </a:r>
          </a:p>
          <a:p>
            <a:pPr marL="0" indent="0">
              <a:buNone/>
            </a:pPr>
            <a:endParaRPr lang="en-GB" b="1" dirty="0"/>
          </a:p>
        </p:txBody>
      </p:sp>
      <p:pic>
        <p:nvPicPr>
          <p:cNvPr id="1026" name="Picture 2" descr="Visual Studio 2019 Preview 2 is now available | Visual Studio Blog">
            <a:extLst>
              <a:ext uri="{FF2B5EF4-FFF2-40B4-BE49-F238E27FC236}">
                <a16:creationId xmlns:a16="http://schemas.microsoft.com/office/drawing/2014/main" id="{861CC007-A73D-1749-90BA-D4B377745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200" y="3022600"/>
            <a:ext cx="7177314" cy="56072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Charm 2017.2 Released with SSH Agent (How-to Install) - Tips on Ubuntu">
            <a:extLst>
              <a:ext uri="{FF2B5EF4-FFF2-40B4-BE49-F238E27FC236}">
                <a16:creationId xmlns:a16="http://schemas.microsoft.com/office/drawing/2014/main" id="{A3A2F20D-440F-A743-992C-9107779140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49" t="19501" r="28665" b="15120"/>
          <a:stretch/>
        </p:blipFill>
        <p:spPr bwMode="auto">
          <a:xfrm>
            <a:off x="13519603" y="7880577"/>
            <a:ext cx="3430814" cy="33212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d Hat JBoss Developer Studio | &amp;#39;Red Hat Developers&amp;#39;">
            <a:extLst>
              <a:ext uri="{FF2B5EF4-FFF2-40B4-BE49-F238E27FC236}">
                <a16:creationId xmlns:a16="http://schemas.microsoft.com/office/drawing/2014/main" id="{EB07EBF8-270D-7F42-A5BB-A6A0C71F2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5221" y="7880577"/>
            <a:ext cx="4811486" cy="481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72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eveloper Tools"/>
          <p:cNvSpPr txBox="1">
            <a:spLocks noGrp="1"/>
          </p:cNvSpPr>
          <p:nvPr>
            <p:ph type="title"/>
          </p:nvPr>
        </p:nvSpPr>
        <p:spPr>
          <a:prstGeom prst="rect">
            <a:avLst/>
          </a:prstGeom>
        </p:spPr>
        <p:txBody>
          <a:bodyPr/>
          <a:lstStyle/>
          <a:p>
            <a:r>
              <a:rPr lang="en-US" dirty="0"/>
              <a:t>JavaScript Beginnings</a:t>
            </a:r>
            <a:endParaRPr dirty="0"/>
          </a:p>
        </p:txBody>
      </p:sp>
      <p:sp>
        <p:nvSpPr>
          <p:cNvPr id="256" name="Developer tools allow you to “inspect” any web page, making it easier to test and debug code…"/>
          <p:cNvSpPr txBox="1">
            <a:spLocks noGrp="1"/>
          </p:cNvSpPr>
          <p:nvPr>
            <p:ph type="body" sz="half" idx="1"/>
          </p:nvPr>
        </p:nvSpPr>
        <p:spPr>
          <a:xfrm>
            <a:off x="1689100" y="3479800"/>
            <a:ext cx="11036300" cy="8636000"/>
          </a:xfrm>
          <a:prstGeom prst="rect">
            <a:avLst/>
          </a:prstGeom>
        </p:spPr>
        <p:txBody>
          <a:bodyPr>
            <a:normAutofit/>
          </a:bodyPr>
          <a:lstStyle/>
          <a:p>
            <a:r>
              <a:rPr lang="en-CA" dirty="0"/>
              <a:t>Originally JavaScript was designed to control Web Browsers to animate/move objects such as text and images</a:t>
            </a:r>
          </a:p>
          <a:p>
            <a:pPr lvl="1">
              <a:buSzPct val="100000"/>
              <a:buFont typeface="Wingdings" pitchFamily="2" charset="2"/>
              <a:buChar char="Ø"/>
            </a:pPr>
            <a:r>
              <a:rPr lang="en-CA" dirty="0"/>
              <a:t>this </a:t>
            </a:r>
            <a:r>
              <a:rPr lang="en-CA" i="1" dirty="0"/>
              <a:t>was</a:t>
            </a:r>
            <a:r>
              <a:rPr lang="en-CA" dirty="0"/>
              <a:t> its only Problem Domain… until recently…</a:t>
            </a:r>
          </a:p>
          <a:p>
            <a:endParaRPr lang="en-GB" dirty="0"/>
          </a:p>
        </p:txBody>
      </p:sp>
      <p:pic>
        <p:nvPicPr>
          <p:cNvPr id="5" name="chrome-dev-tools.gif" descr="chrome-dev-tools.gif">
            <a:extLst>
              <a:ext uri="{FF2B5EF4-FFF2-40B4-BE49-F238E27FC236}">
                <a16:creationId xmlns:a16="http://schemas.microsoft.com/office/drawing/2014/main" id="{73B9B5AF-51B5-0D4D-BF27-FBF2F9B96F2A}"/>
              </a:ext>
            </a:extLst>
          </p:cNvPr>
          <p:cNvPicPr>
            <a:picLocks noGrp="1"/>
          </p:cNvPicPr>
          <p:nvPr>
            <p:ph type="pic" idx="13"/>
          </p:nvPr>
        </p:nvPicPr>
        <p:blipFill>
          <a:blip r:embed="rId2"/>
          <a:stretch>
            <a:fillRect/>
          </a:stretch>
        </p:blipFill>
        <p:spPr>
          <a:xfrm>
            <a:off x="13141259" y="4422102"/>
            <a:ext cx="10095546" cy="6751396"/>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esson Plan"/>
          <p:cNvSpPr txBox="1">
            <a:spLocks noGrp="1"/>
          </p:cNvSpPr>
          <p:nvPr>
            <p:ph type="title"/>
          </p:nvPr>
        </p:nvSpPr>
        <p:spPr>
          <a:prstGeom prst="rect">
            <a:avLst/>
          </a:prstGeom>
        </p:spPr>
        <p:txBody>
          <a:bodyPr>
            <a:normAutofit fontScale="90000"/>
          </a:bodyPr>
          <a:lstStyle/>
          <a:p>
            <a:pPr algn="l"/>
            <a:br>
              <a:rPr lang="en-CA" sz="6000" dirty="0">
                <a:latin typeface="Calibri Light" panose="020F0302020204030204" pitchFamily="34" charset="0"/>
                <a:cs typeface="Calibri Light" panose="020F0302020204030204" pitchFamily="34" charset="0"/>
              </a:rPr>
            </a:br>
            <a:r>
              <a:rPr lang="en-CA" sz="9800" dirty="0">
                <a:cs typeface="Calibri Light" panose="020F0302020204030204" pitchFamily="34" charset="0"/>
              </a:rPr>
              <a:t>Lesson Topics</a:t>
            </a:r>
            <a:endParaRPr sz="9800" dirty="0">
              <a:cs typeface="Calibri" panose="020F0502020204030204" pitchFamily="34" charset="0"/>
            </a:endParaRPr>
          </a:p>
        </p:txBody>
      </p:sp>
      <p:sp>
        <p:nvSpPr>
          <p:cNvPr id="218" name="Website source code…"/>
          <p:cNvSpPr txBox="1">
            <a:spLocks noGrp="1"/>
          </p:cNvSpPr>
          <p:nvPr>
            <p:ph type="body" sz="half" idx="1"/>
          </p:nvPr>
        </p:nvSpPr>
        <p:spPr>
          <a:xfrm>
            <a:off x="1689100" y="3022600"/>
            <a:ext cx="10223500" cy="9296400"/>
          </a:xfrm>
          <a:prstGeom prst="rect">
            <a:avLst/>
          </a:prstGeom>
        </p:spPr>
        <p:txBody>
          <a:bodyPr>
            <a:normAutofit lnSpcReduction="10000"/>
          </a:bodyPr>
          <a:lstStyle/>
          <a:p>
            <a:endParaRPr lang="en-US" sz="4000" dirty="0"/>
          </a:p>
          <a:p>
            <a:r>
              <a:rPr lang="en-US" sz="4000" dirty="0"/>
              <a:t>Review</a:t>
            </a:r>
          </a:p>
          <a:p>
            <a:r>
              <a:rPr lang="en-US" sz="4000" dirty="0"/>
              <a:t>General Programming Languages</a:t>
            </a:r>
          </a:p>
          <a:p>
            <a:r>
              <a:rPr lang="en-US" sz="4000" dirty="0"/>
              <a:t>Specific Problem Domain Programming Languages</a:t>
            </a:r>
          </a:p>
          <a:p>
            <a:r>
              <a:rPr lang="en-US" sz="4000" dirty="0"/>
              <a:t>JavaScript Introduction</a:t>
            </a:r>
          </a:p>
          <a:p>
            <a:r>
              <a:rPr lang="en-GB" sz="4000" dirty="0"/>
              <a:t>JavaScript Environments</a:t>
            </a:r>
            <a:endParaRPr lang="en-US" sz="4000" dirty="0"/>
          </a:p>
          <a:p>
            <a:r>
              <a:rPr lang="en-US" sz="4000" dirty="0"/>
              <a:t>ECMA Script</a:t>
            </a:r>
          </a:p>
          <a:p>
            <a:endParaRPr lang="en-US" sz="40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markup.png" descr="markup.png"/>
          <p:cNvPicPr>
            <a:picLocks noGrp="1" noChangeAspect="1"/>
          </p:cNvPicPr>
          <p:nvPr>
            <p:ph type="pic" idx="13"/>
          </p:nvPr>
        </p:nvPicPr>
        <p:blipFill>
          <a:blip r:embed="rId3"/>
          <a:srcRect/>
          <a:stretch>
            <a:fillRect/>
          </a:stretch>
        </p:blipFill>
        <p:spPr>
          <a:xfrm>
            <a:off x="9855096" y="10565581"/>
            <a:ext cx="4673808" cy="2420365"/>
          </a:xfrm>
          <a:prstGeom prst="rect">
            <a:avLst/>
          </a:prstGeom>
        </p:spPr>
      </p:pic>
      <p:sp>
        <p:nvSpPr>
          <p:cNvPr id="267" name="File Extensions"/>
          <p:cNvSpPr txBox="1">
            <a:spLocks noGrp="1"/>
          </p:cNvSpPr>
          <p:nvPr>
            <p:ph type="title"/>
          </p:nvPr>
        </p:nvSpPr>
        <p:spPr>
          <a:prstGeom prst="rect">
            <a:avLst/>
          </a:prstGeom>
        </p:spPr>
        <p:txBody>
          <a:bodyPr/>
          <a:lstStyle/>
          <a:p>
            <a:r>
              <a:rPr lang="en-US" dirty="0"/>
              <a:t>JavaScript Beginnings</a:t>
            </a:r>
            <a:endParaRPr dirty="0"/>
          </a:p>
        </p:txBody>
      </p:sp>
      <p:sp>
        <p:nvSpPr>
          <p:cNvPr id="268" name="Every HTML page you create is a file and it requires an extension…"/>
          <p:cNvSpPr txBox="1">
            <a:spLocks noGrp="1"/>
          </p:cNvSpPr>
          <p:nvPr>
            <p:ph type="body" sz="half" idx="1"/>
          </p:nvPr>
        </p:nvSpPr>
        <p:spPr>
          <a:prstGeom prst="rect">
            <a:avLst/>
          </a:prstGeom>
        </p:spPr>
        <p:txBody>
          <a:bodyPr/>
          <a:lstStyle/>
          <a:p>
            <a:pPr>
              <a:buNone/>
            </a:pPr>
            <a:r>
              <a:rPr lang="en-CA" dirty="0"/>
              <a:t>    </a:t>
            </a:r>
            <a:r>
              <a:rPr lang="en-CA" i="1" dirty="0"/>
              <a:t>Now, </a:t>
            </a:r>
            <a:r>
              <a:rPr lang="en-CA" dirty="0"/>
              <a:t>JavaScript is being used as a problem solver in many different Problem Domains</a:t>
            </a:r>
            <a:endParaRPr lang="en-GB" dirty="0"/>
          </a:p>
        </p:txBody>
      </p:sp>
      <p:pic>
        <p:nvPicPr>
          <p:cNvPr id="3" name="Picture 2">
            <a:extLst>
              <a:ext uri="{FF2B5EF4-FFF2-40B4-BE49-F238E27FC236}">
                <a16:creationId xmlns:a16="http://schemas.microsoft.com/office/drawing/2014/main" id="{51AE0C85-A97A-094A-84A8-B7A2BED3F5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185058" y="3479800"/>
            <a:ext cx="9942872" cy="6628581"/>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ear” and Share"/>
          <p:cNvSpPr txBox="1">
            <a:spLocks noGrp="1"/>
          </p:cNvSpPr>
          <p:nvPr>
            <p:ph type="title"/>
          </p:nvPr>
        </p:nvSpPr>
        <p:spPr>
          <a:prstGeom prst="rect">
            <a:avLst/>
          </a:prstGeom>
        </p:spPr>
        <p:txBody>
          <a:bodyPr/>
          <a:lstStyle/>
          <a:p>
            <a:r>
              <a:rPr lang="en-CA" b="0" dirty="0"/>
              <a:t>Discussion</a:t>
            </a:r>
            <a:endParaRPr b="0" dirty="0"/>
          </a:p>
        </p:txBody>
      </p:sp>
      <p:sp>
        <p:nvSpPr>
          <p:cNvPr id="320" name="Sharing your coding knowledge"/>
          <p:cNvSpPr txBox="1">
            <a:spLocks noGrp="1"/>
          </p:cNvSpPr>
          <p:nvPr>
            <p:ph type="body" idx="13"/>
          </p:nvPr>
        </p:nvSpPr>
        <p:spPr>
          <a:xfrm>
            <a:off x="1231900" y="8228558"/>
            <a:ext cx="6600246" cy="2897684"/>
          </a:xfrm>
          <a:prstGeom prst="rect">
            <a:avLst/>
          </a:prstGeom>
        </p:spPr>
        <p:txBody>
          <a:bodyPr/>
          <a:lstStyle/>
          <a:p>
            <a:r>
              <a:rPr dirty="0"/>
              <a:t>Shar</a:t>
            </a:r>
            <a:r>
              <a:rPr lang="en-CA" dirty="0"/>
              <a:t>e</a:t>
            </a:r>
            <a:r>
              <a:rPr dirty="0"/>
              <a:t> your coding knowledge</a:t>
            </a:r>
          </a:p>
        </p:txBody>
      </p:sp>
      <p:sp>
        <p:nvSpPr>
          <p:cNvPr id="321" name="Find a partner to talk to…"/>
          <p:cNvSpPr txBox="1">
            <a:spLocks noGrp="1"/>
          </p:cNvSpPr>
          <p:nvPr>
            <p:ph type="body" sz="half" idx="1"/>
          </p:nvPr>
        </p:nvSpPr>
        <p:spPr>
          <a:prstGeom prst="rect">
            <a:avLst/>
          </a:prstGeom>
        </p:spPr>
        <p:txBody>
          <a:bodyPr/>
          <a:lstStyle/>
          <a:p>
            <a:pPr>
              <a:buNone/>
            </a:pPr>
            <a:r>
              <a:rPr lang="en-GB" sz="7500" dirty="0"/>
              <a:t>What do you think the problem domain(s) of JavaScript is(are)? </a:t>
            </a:r>
          </a:p>
        </p:txBody>
      </p:sp>
      <p:pic>
        <p:nvPicPr>
          <p:cNvPr id="5" name="Picture 4">
            <a:extLst>
              <a:ext uri="{FF2B5EF4-FFF2-40B4-BE49-F238E27FC236}">
                <a16:creationId xmlns:a16="http://schemas.microsoft.com/office/drawing/2014/main" id="{02C2AC77-5C39-9A49-AF8A-63D95619E1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52" y="206477"/>
            <a:ext cx="8760542" cy="5840361"/>
          </a:xfrm>
          <a:prstGeom prst="rect">
            <a:avLst/>
          </a:prstGeom>
        </p:spPr>
      </p:pic>
    </p:spTree>
    <p:extLst>
      <p:ext uri="{BB962C8B-B14F-4D97-AF65-F5344CB8AC3E}">
        <p14:creationId xmlns:p14="http://schemas.microsoft.com/office/powerpoint/2010/main" val="16706116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ile Extensions"/>
          <p:cNvSpPr txBox="1">
            <a:spLocks noGrp="1"/>
          </p:cNvSpPr>
          <p:nvPr>
            <p:ph type="title"/>
          </p:nvPr>
        </p:nvSpPr>
        <p:spPr>
          <a:prstGeom prst="rect">
            <a:avLst/>
          </a:prstGeom>
        </p:spPr>
        <p:txBody>
          <a:bodyPr/>
          <a:lstStyle/>
          <a:p>
            <a:r>
              <a:rPr lang="en-US" dirty="0"/>
              <a:t>JavaScript Problem Domains</a:t>
            </a:r>
            <a:endParaRPr dirty="0"/>
          </a:p>
        </p:txBody>
      </p:sp>
      <p:sp>
        <p:nvSpPr>
          <p:cNvPr id="268" name="Every HTML page you create is a file and it requires an extension…"/>
          <p:cNvSpPr txBox="1">
            <a:spLocks noGrp="1"/>
          </p:cNvSpPr>
          <p:nvPr>
            <p:ph type="body" sz="half" idx="1"/>
          </p:nvPr>
        </p:nvSpPr>
        <p:spPr>
          <a:xfrm>
            <a:off x="1689100" y="3479800"/>
            <a:ext cx="10712449" cy="8636000"/>
          </a:xfrm>
          <a:prstGeom prst="rect">
            <a:avLst/>
          </a:prstGeom>
        </p:spPr>
        <p:txBody>
          <a:bodyPr/>
          <a:lstStyle/>
          <a:p>
            <a:pPr>
              <a:buNone/>
            </a:pPr>
            <a:r>
              <a:rPr lang="en-CA" dirty="0"/>
              <a:t>Within the Problem Domain of Web Development there are two sub-		Problem Domains:</a:t>
            </a:r>
          </a:p>
          <a:p>
            <a:pPr lvl="2">
              <a:buSzPct val="100000"/>
              <a:buFont typeface="Wingdings" pitchFamily="2" charset="2"/>
              <a:buChar char="Ø"/>
            </a:pPr>
            <a:r>
              <a:rPr lang="en-CA" b="1" dirty="0"/>
              <a:t>Front End </a:t>
            </a:r>
            <a:r>
              <a:rPr lang="en-CA" dirty="0"/>
              <a:t>Web Development</a:t>
            </a:r>
          </a:p>
          <a:p>
            <a:pPr lvl="2">
              <a:buSzPct val="100000"/>
              <a:buFont typeface="Wingdings" pitchFamily="2" charset="2"/>
              <a:buChar char="Ø"/>
            </a:pPr>
            <a:r>
              <a:rPr lang="en-CA" b="1" dirty="0"/>
              <a:t>Back End </a:t>
            </a:r>
            <a:r>
              <a:rPr lang="en-CA" dirty="0"/>
              <a:t>Web Development</a:t>
            </a:r>
            <a:endParaRPr lang="en-GB" dirty="0"/>
          </a:p>
        </p:txBody>
      </p:sp>
      <p:pic>
        <p:nvPicPr>
          <p:cNvPr id="13" name="Picture 12">
            <a:extLst>
              <a:ext uri="{FF2B5EF4-FFF2-40B4-BE49-F238E27FC236}">
                <a16:creationId xmlns:a16="http://schemas.microsoft.com/office/drawing/2014/main" id="{7CEABA00-D62F-4041-8611-246676D831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85058" y="3479800"/>
            <a:ext cx="9942872" cy="6628581"/>
          </a:xfrm>
          <a:prstGeom prst="rect">
            <a:avLst/>
          </a:prstGeom>
        </p:spPr>
      </p:pic>
      <p:pic>
        <p:nvPicPr>
          <p:cNvPr id="14" name="markup.png" descr="markup.png">
            <a:extLst>
              <a:ext uri="{FF2B5EF4-FFF2-40B4-BE49-F238E27FC236}">
                <a16:creationId xmlns:a16="http://schemas.microsoft.com/office/drawing/2014/main" id="{F392281A-55F4-744D-9176-EE8CA6E4A811}"/>
              </a:ext>
            </a:extLst>
          </p:cNvPr>
          <p:cNvPicPr>
            <a:picLocks noGrp="1" noChangeAspect="1"/>
          </p:cNvPicPr>
          <p:nvPr>
            <p:ph type="pic" idx="13"/>
          </p:nvPr>
        </p:nvPicPr>
        <p:blipFill>
          <a:blip r:embed="rId4"/>
          <a:srcRect/>
          <a:stretch>
            <a:fillRect/>
          </a:stretch>
        </p:blipFill>
        <p:spPr>
          <a:xfrm>
            <a:off x="9855096" y="10565581"/>
            <a:ext cx="4673808" cy="242036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markup.png" descr="markup.png"/>
          <p:cNvPicPr>
            <a:picLocks noGrp="1" noChangeAspect="1"/>
          </p:cNvPicPr>
          <p:nvPr>
            <p:ph type="pic" idx="13"/>
          </p:nvPr>
        </p:nvPicPr>
        <p:blipFill>
          <a:blip r:embed="rId2"/>
          <a:srcRect/>
          <a:stretch>
            <a:fillRect/>
          </a:stretch>
        </p:blipFill>
        <p:spPr>
          <a:xfrm>
            <a:off x="13820669" y="5535612"/>
            <a:ext cx="8736725" cy="4524376"/>
          </a:xfrm>
          <a:prstGeom prst="rect">
            <a:avLst/>
          </a:prstGeom>
        </p:spPr>
      </p:pic>
      <p:sp>
        <p:nvSpPr>
          <p:cNvPr id="267" name="File Extensions"/>
          <p:cNvSpPr txBox="1">
            <a:spLocks noGrp="1"/>
          </p:cNvSpPr>
          <p:nvPr>
            <p:ph type="title"/>
          </p:nvPr>
        </p:nvSpPr>
        <p:spPr>
          <a:prstGeom prst="rect">
            <a:avLst/>
          </a:prstGeom>
        </p:spPr>
        <p:txBody>
          <a:bodyPr/>
          <a:lstStyle/>
          <a:p>
            <a:r>
              <a:rPr lang="en-US" dirty="0"/>
              <a:t>JavaScript Front End Development</a:t>
            </a:r>
            <a:endParaRPr dirty="0"/>
          </a:p>
        </p:txBody>
      </p:sp>
      <p:sp>
        <p:nvSpPr>
          <p:cNvPr id="268" name="Every HTML page you create is a file and it requires an extension…"/>
          <p:cNvSpPr txBox="1">
            <a:spLocks noGrp="1"/>
          </p:cNvSpPr>
          <p:nvPr>
            <p:ph type="body" sz="half" idx="1"/>
          </p:nvPr>
        </p:nvSpPr>
        <p:spPr>
          <a:xfrm>
            <a:off x="1689100" y="3139763"/>
            <a:ext cx="10738743" cy="8636000"/>
          </a:xfrm>
          <a:prstGeom prst="rect">
            <a:avLst/>
          </a:prstGeom>
        </p:spPr>
        <p:txBody>
          <a:bodyPr>
            <a:normAutofit/>
          </a:bodyPr>
          <a:lstStyle/>
          <a:p>
            <a:pPr marL="0" indent="0">
              <a:buNone/>
            </a:pPr>
            <a:r>
              <a:rPr lang="en-CA" b="1" dirty="0"/>
              <a:t>Front End Web Development </a:t>
            </a:r>
          </a:p>
          <a:p>
            <a:pPr lvl="2">
              <a:buSzPct val="100000"/>
              <a:buFont typeface="Wingdings" pitchFamily="2" charset="2"/>
              <a:buChar char="Ø"/>
            </a:pPr>
            <a:r>
              <a:rPr lang="en-CA" dirty="0"/>
              <a:t>creating code that controls what we see in the Web Browser</a:t>
            </a:r>
          </a:p>
          <a:p>
            <a:pPr lvl="2">
              <a:buSzPct val="100000"/>
              <a:buFont typeface="Wingdings" pitchFamily="2" charset="2"/>
              <a:buChar char="Ø"/>
            </a:pPr>
            <a:r>
              <a:rPr lang="en-CA" dirty="0"/>
              <a:t>is what JavaScript was originally developed for</a:t>
            </a:r>
            <a:endParaRPr lang="en-GB" dirty="0"/>
          </a:p>
          <a:p>
            <a:pPr lvl="2">
              <a:buSzPct val="100000"/>
              <a:buFont typeface="Wingdings" pitchFamily="2" charset="2"/>
              <a:buChar char="Ø"/>
            </a:pPr>
            <a:r>
              <a:rPr lang="en-CA" dirty="0"/>
              <a:t>Examples: images moving, animating text, slide shows</a:t>
            </a:r>
            <a:endParaRPr lang="en-GB" dirty="0"/>
          </a:p>
        </p:txBody>
      </p:sp>
      <p:pic>
        <p:nvPicPr>
          <p:cNvPr id="9" name="Picture 8">
            <a:extLst>
              <a:ext uri="{FF2B5EF4-FFF2-40B4-BE49-F238E27FC236}">
                <a16:creationId xmlns:a16="http://schemas.microsoft.com/office/drawing/2014/main" id="{57ADD0AE-AB25-7E49-B315-541D65EBFC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85058" y="3479800"/>
            <a:ext cx="9942872" cy="6628581"/>
          </a:xfrm>
          <a:prstGeom prst="rect">
            <a:avLst/>
          </a:prstGeom>
        </p:spPr>
      </p:pic>
      <p:pic>
        <p:nvPicPr>
          <p:cNvPr id="10" name="markup.png" descr="markup.png">
            <a:extLst>
              <a:ext uri="{FF2B5EF4-FFF2-40B4-BE49-F238E27FC236}">
                <a16:creationId xmlns:a16="http://schemas.microsoft.com/office/drawing/2014/main" id="{BDDA9345-C3F1-2342-A9FB-791AAC86C326}"/>
              </a:ext>
            </a:extLst>
          </p:cNvPr>
          <p:cNvPicPr>
            <a:picLocks noChangeAspect="1"/>
          </p:cNvPicPr>
          <p:nvPr/>
        </p:nvPicPr>
        <p:blipFill>
          <a:blip r:embed="rId2"/>
          <a:srcRect/>
          <a:stretch>
            <a:fillRect/>
          </a:stretch>
        </p:blipFill>
        <p:spPr>
          <a:xfrm>
            <a:off x="9855096" y="10565581"/>
            <a:ext cx="4673808" cy="2420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markup.png" descr="markup.png"/>
          <p:cNvPicPr>
            <a:picLocks noGrp="1" noChangeAspect="1"/>
          </p:cNvPicPr>
          <p:nvPr>
            <p:ph type="pic" idx="13"/>
          </p:nvPr>
        </p:nvPicPr>
        <p:blipFill>
          <a:blip r:embed="rId2"/>
          <a:srcRect/>
          <a:stretch>
            <a:fillRect/>
          </a:stretch>
        </p:blipFill>
        <p:spPr>
          <a:xfrm>
            <a:off x="13820669" y="5535612"/>
            <a:ext cx="8736725" cy="4524376"/>
          </a:xfrm>
          <a:prstGeom prst="rect">
            <a:avLst/>
          </a:prstGeom>
        </p:spPr>
      </p:pic>
      <p:sp>
        <p:nvSpPr>
          <p:cNvPr id="267" name="File Extensions"/>
          <p:cNvSpPr txBox="1">
            <a:spLocks noGrp="1"/>
          </p:cNvSpPr>
          <p:nvPr>
            <p:ph type="title"/>
          </p:nvPr>
        </p:nvSpPr>
        <p:spPr>
          <a:prstGeom prst="rect">
            <a:avLst/>
          </a:prstGeom>
        </p:spPr>
        <p:txBody>
          <a:bodyPr/>
          <a:lstStyle/>
          <a:p>
            <a:r>
              <a:rPr lang="en-US" dirty="0"/>
              <a:t>JavaScript Back End Development</a:t>
            </a:r>
            <a:endParaRPr dirty="0"/>
          </a:p>
        </p:txBody>
      </p:sp>
      <p:sp>
        <p:nvSpPr>
          <p:cNvPr id="268" name="Every HTML page you create is a file and it requires an extension…"/>
          <p:cNvSpPr txBox="1">
            <a:spLocks noGrp="1"/>
          </p:cNvSpPr>
          <p:nvPr>
            <p:ph type="body" sz="half" idx="1"/>
          </p:nvPr>
        </p:nvSpPr>
        <p:spPr>
          <a:xfrm>
            <a:off x="1689100" y="3139763"/>
            <a:ext cx="10738743" cy="8636000"/>
          </a:xfrm>
          <a:prstGeom prst="rect">
            <a:avLst/>
          </a:prstGeom>
        </p:spPr>
        <p:txBody>
          <a:bodyPr>
            <a:normAutofit/>
          </a:bodyPr>
          <a:lstStyle/>
          <a:p>
            <a:pPr marL="0" indent="0">
              <a:buNone/>
            </a:pPr>
            <a:r>
              <a:rPr lang="en-CA" b="1" dirty="0"/>
              <a:t>Back End Web Development </a:t>
            </a:r>
          </a:p>
          <a:p>
            <a:pPr lvl="2">
              <a:buSzPct val="100000"/>
              <a:buFont typeface="Wingdings" pitchFamily="2" charset="2"/>
              <a:buChar char="Ø"/>
            </a:pPr>
            <a:r>
              <a:rPr lang="en-CA" dirty="0"/>
              <a:t>creating code that adds functionality to a website</a:t>
            </a:r>
          </a:p>
          <a:p>
            <a:pPr lvl="2">
              <a:buSzPct val="100000"/>
              <a:buFont typeface="Wingdings" pitchFamily="2" charset="2"/>
              <a:buChar char="Ø"/>
            </a:pPr>
            <a:r>
              <a:rPr lang="en-CA" dirty="0"/>
              <a:t>getting information from a data base </a:t>
            </a:r>
          </a:p>
          <a:p>
            <a:pPr lvl="2">
              <a:buSzPct val="100000"/>
              <a:buFont typeface="Wingdings" pitchFamily="2" charset="2"/>
              <a:buChar char="Ø"/>
            </a:pPr>
            <a:r>
              <a:rPr lang="en-CA" dirty="0"/>
              <a:t>connecting to other websites </a:t>
            </a:r>
          </a:p>
          <a:p>
            <a:pPr lvl="2">
              <a:buSzPct val="100000"/>
              <a:buFont typeface="Wingdings" pitchFamily="2" charset="2"/>
              <a:buChar char="Ø"/>
            </a:pPr>
            <a:r>
              <a:rPr lang="en-CA" dirty="0"/>
              <a:t>processing data</a:t>
            </a:r>
          </a:p>
        </p:txBody>
      </p:sp>
      <p:pic>
        <p:nvPicPr>
          <p:cNvPr id="9" name="Picture 8">
            <a:extLst>
              <a:ext uri="{FF2B5EF4-FFF2-40B4-BE49-F238E27FC236}">
                <a16:creationId xmlns:a16="http://schemas.microsoft.com/office/drawing/2014/main" id="{57ADD0AE-AB25-7E49-B315-541D65EBFC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85058" y="3479800"/>
            <a:ext cx="9942872" cy="6628581"/>
          </a:xfrm>
          <a:prstGeom prst="rect">
            <a:avLst/>
          </a:prstGeom>
        </p:spPr>
      </p:pic>
      <p:pic>
        <p:nvPicPr>
          <p:cNvPr id="10" name="markup.png" descr="markup.png">
            <a:extLst>
              <a:ext uri="{FF2B5EF4-FFF2-40B4-BE49-F238E27FC236}">
                <a16:creationId xmlns:a16="http://schemas.microsoft.com/office/drawing/2014/main" id="{BDDA9345-C3F1-2342-A9FB-791AAC86C326}"/>
              </a:ext>
            </a:extLst>
          </p:cNvPr>
          <p:cNvPicPr>
            <a:picLocks noChangeAspect="1"/>
          </p:cNvPicPr>
          <p:nvPr/>
        </p:nvPicPr>
        <p:blipFill>
          <a:blip r:embed="rId2"/>
          <a:srcRect/>
          <a:stretch>
            <a:fillRect/>
          </a:stretch>
        </p:blipFill>
        <p:spPr>
          <a:xfrm>
            <a:off x="9855096" y="10565581"/>
            <a:ext cx="4673808" cy="2420365"/>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10519425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ile Extensions"/>
          <p:cNvSpPr txBox="1">
            <a:spLocks noGrp="1"/>
          </p:cNvSpPr>
          <p:nvPr>
            <p:ph type="title"/>
          </p:nvPr>
        </p:nvSpPr>
        <p:spPr>
          <a:prstGeom prst="rect">
            <a:avLst/>
          </a:prstGeom>
        </p:spPr>
        <p:txBody>
          <a:bodyPr/>
          <a:lstStyle/>
          <a:p>
            <a:r>
              <a:rPr lang="en-US" dirty="0"/>
              <a:t>JavaScript Beginnings</a:t>
            </a:r>
            <a:endParaRPr dirty="0"/>
          </a:p>
        </p:txBody>
      </p:sp>
      <p:sp>
        <p:nvSpPr>
          <p:cNvPr id="268" name="Every HTML page you create is a file and it requires an extension…"/>
          <p:cNvSpPr txBox="1">
            <a:spLocks noGrp="1"/>
          </p:cNvSpPr>
          <p:nvPr>
            <p:ph type="body" sz="half" idx="1"/>
          </p:nvPr>
        </p:nvSpPr>
        <p:spPr>
          <a:prstGeom prst="rect">
            <a:avLst/>
          </a:prstGeom>
        </p:spPr>
        <p:txBody>
          <a:bodyPr>
            <a:normAutofit/>
          </a:bodyPr>
          <a:lstStyle/>
          <a:p>
            <a:pPr>
              <a:buNone/>
            </a:pPr>
            <a:r>
              <a:rPr lang="en-CA" dirty="0"/>
              <a:t>    </a:t>
            </a:r>
            <a:r>
              <a:rPr lang="en-CA" i="1" dirty="0"/>
              <a:t>Historically</a:t>
            </a:r>
            <a:r>
              <a:rPr lang="en-CA" dirty="0"/>
              <a:t>, Front End Web Development used one programming language, and Back End Web Development used another</a:t>
            </a:r>
            <a:endParaRPr lang="en-GB" dirty="0"/>
          </a:p>
          <a:p>
            <a:pPr>
              <a:buNone/>
            </a:pPr>
            <a:endParaRPr lang="en-GB" dirty="0"/>
          </a:p>
        </p:txBody>
      </p:sp>
      <p:pic>
        <p:nvPicPr>
          <p:cNvPr id="7" name="Picture 6">
            <a:extLst>
              <a:ext uri="{FF2B5EF4-FFF2-40B4-BE49-F238E27FC236}">
                <a16:creationId xmlns:a16="http://schemas.microsoft.com/office/drawing/2014/main" id="{77E9C415-BA81-8948-ABF4-102F449C47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0421" y="3479800"/>
            <a:ext cx="9912146" cy="6608097"/>
          </a:xfrm>
          <a:prstGeom prst="rect">
            <a:avLst/>
          </a:prstGeom>
        </p:spPr>
      </p:pic>
      <p:pic>
        <p:nvPicPr>
          <p:cNvPr id="8" name="markup.png" descr="markup.png">
            <a:extLst>
              <a:ext uri="{FF2B5EF4-FFF2-40B4-BE49-F238E27FC236}">
                <a16:creationId xmlns:a16="http://schemas.microsoft.com/office/drawing/2014/main" id="{D8915259-6C13-5B46-A587-B7BC7C96F2E2}"/>
              </a:ext>
            </a:extLst>
          </p:cNvPr>
          <p:cNvPicPr>
            <a:picLocks noChangeAspect="1"/>
          </p:cNvPicPr>
          <p:nvPr/>
        </p:nvPicPr>
        <p:blipFill>
          <a:blip r:embed="rId3"/>
          <a:srcRect/>
          <a:stretch>
            <a:fillRect/>
          </a:stretch>
        </p:blipFill>
        <p:spPr>
          <a:xfrm>
            <a:off x="9855096" y="10565581"/>
            <a:ext cx="4673808" cy="2420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EC0C0E-5D44-874C-A07A-08A8179453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0421" y="3479800"/>
            <a:ext cx="9912146" cy="6608097"/>
          </a:xfrm>
          <a:prstGeom prst="rect">
            <a:avLst/>
          </a:prstGeom>
        </p:spPr>
      </p:pic>
      <p:sp>
        <p:nvSpPr>
          <p:cNvPr id="267" name="File Extensions"/>
          <p:cNvSpPr txBox="1">
            <a:spLocks noGrp="1"/>
          </p:cNvSpPr>
          <p:nvPr>
            <p:ph type="title"/>
          </p:nvPr>
        </p:nvSpPr>
        <p:spPr>
          <a:prstGeom prst="rect">
            <a:avLst/>
          </a:prstGeom>
        </p:spPr>
        <p:txBody>
          <a:bodyPr/>
          <a:lstStyle/>
          <a:p>
            <a:r>
              <a:rPr lang="en-US" dirty="0"/>
              <a:t>JavaScript Beginnings</a:t>
            </a:r>
            <a:endParaRPr dirty="0"/>
          </a:p>
        </p:txBody>
      </p:sp>
      <p:sp>
        <p:nvSpPr>
          <p:cNvPr id="268" name="Every HTML page you create is a file and it requires an extension…"/>
          <p:cNvSpPr txBox="1">
            <a:spLocks noGrp="1"/>
          </p:cNvSpPr>
          <p:nvPr>
            <p:ph type="body" sz="half" idx="1"/>
          </p:nvPr>
        </p:nvSpPr>
        <p:spPr>
          <a:prstGeom prst="rect">
            <a:avLst/>
          </a:prstGeom>
        </p:spPr>
        <p:txBody>
          <a:bodyPr>
            <a:normAutofit/>
          </a:bodyPr>
          <a:lstStyle/>
          <a:p>
            <a:pPr>
              <a:buNone/>
            </a:pPr>
            <a:r>
              <a:rPr lang="en-CA" dirty="0"/>
              <a:t>To complete Front End Web Development you would need to know:</a:t>
            </a:r>
          </a:p>
          <a:p>
            <a:pPr lvl="1">
              <a:buSzPct val="100000"/>
              <a:buFont typeface="Wingdings" pitchFamily="2" charset="2"/>
              <a:buChar char="Ø"/>
            </a:pPr>
            <a:r>
              <a:rPr lang="en-CA" dirty="0"/>
              <a:t>HTML to create web pages</a:t>
            </a:r>
            <a:endParaRPr lang="en-GB" dirty="0"/>
          </a:p>
          <a:p>
            <a:pPr lvl="1">
              <a:buSzPct val="100000"/>
              <a:buFont typeface="Wingdings" pitchFamily="2" charset="2"/>
              <a:buChar char="Ø"/>
            </a:pPr>
            <a:r>
              <a:rPr lang="en-CA" dirty="0"/>
              <a:t>CSS to style web pages</a:t>
            </a:r>
          </a:p>
          <a:p>
            <a:pPr lvl="1">
              <a:buSzPct val="100000"/>
              <a:buFont typeface="Wingdings" pitchFamily="2" charset="2"/>
              <a:buChar char="Ø"/>
            </a:pPr>
            <a:r>
              <a:rPr lang="en-CA" dirty="0"/>
              <a:t>JS for functionality</a:t>
            </a:r>
            <a:endParaRPr lang="en-GB" dirty="0"/>
          </a:p>
          <a:p>
            <a:pPr>
              <a:buNone/>
            </a:pPr>
            <a:endParaRPr lang="en-GB" dirty="0"/>
          </a:p>
        </p:txBody>
      </p:sp>
      <p:pic>
        <p:nvPicPr>
          <p:cNvPr id="6" name="markup.png" descr="markup.png">
            <a:extLst>
              <a:ext uri="{FF2B5EF4-FFF2-40B4-BE49-F238E27FC236}">
                <a16:creationId xmlns:a16="http://schemas.microsoft.com/office/drawing/2014/main" id="{41153989-6AE8-D046-845D-AA7CBE4A99B0}"/>
              </a:ext>
            </a:extLst>
          </p:cNvPr>
          <p:cNvPicPr>
            <a:picLocks noChangeAspect="1"/>
          </p:cNvPicPr>
          <p:nvPr/>
        </p:nvPicPr>
        <p:blipFill>
          <a:blip r:embed="rId3"/>
          <a:srcRect/>
          <a:stretch>
            <a:fillRect/>
          </a:stretch>
        </p:blipFill>
        <p:spPr>
          <a:xfrm>
            <a:off x="9855096" y="10565581"/>
            <a:ext cx="4673808" cy="2420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ile Extensions"/>
          <p:cNvSpPr txBox="1">
            <a:spLocks noGrp="1"/>
          </p:cNvSpPr>
          <p:nvPr>
            <p:ph type="title"/>
          </p:nvPr>
        </p:nvSpPr>
        <p:spPr>
          <a:prstGeom prst="rect">
            <a:avLst/>
          </a:prstGeom>
        </p:spPr>
        <p:txBody>
          <a:bodyPr/>
          <a:lstStyle/>
          <a:p>
            <a:r>
              <a:rPr lang="en-US" dirty="0"/>
              <a:t>JavaScript Beginnings</a:t>
            </a:r>
            <a:endParaRPr dirty="0"/>
          </a:p>
        </p:txBody>
      </p:sp>
      <p:sp>
        <p:nvSpPr>
          <p:cNvPr id="268" name="Every HTML page you create is a file and it requires an extension…"/>
          <p:cNvSpPr txBox="1">
            <a:spLocks noGrp="1"/>
          </p:cNvSpPr>
          <p:nvPr>
            <p:ph type="body" sz="half" idx="1"/>
          </p:nvPr>
        </p:nvSpPr>
        <p:spPr>
          <a:xfrm>
            <a:off x="1689100" y="3479800"/>
            <a:ext cx="17200479" cy="8636000"/>
          </a:xfrm>
          <a:prstGeom prst="rect">
            <a:avLst/>
          </a:prstGeom>
        </p:spPr>
        <p:txBody>
          <a:bodyPr>
            <a:normAutofit/>
          </a:bodyPr>
          <a:lstStyle/>
          <a:p>
            <a:pPr>
              <a:buNone/>
            </a:pPr>
            <a:r>
              <a:rPr lang="en-CA" dirty="0"/>
              <a:t>To complete Back End Web Development you would need to know:</a:t>
            </a:r>
            <a:endParaRPr lang="en-GB" dirty="0"/>
          </a:p>
          <a:p>
            <a:pPr lvl="1">
              <a:buSzPct val="100000"/>
              <a:buFont typeface="Wingdings" pitchFamily="2" charset="2"/>
              <a:buChar char="Ø"/>
            </a:pPr>
            <a:r>
              <a:rPr lang="en-CA" dirty="0"/>
              <a:t>MySQL or SQL to access the data from a data base</a:t>
            </a:r>
            <a:endParaRPr lang="en-GB" dirty="0"/>
          </a:p>
          <a:p>
            <a:pPr lvl="1">
              <a:buSzPct val="100000"/>
              <a:buFont typeface="Wingdings" pitchFamily="2" charset="2"/>
              <a:buChar char="Ø"/>
            </a:pPr>
            <a:r>
              <a:rPr lang="en-CA" dirty="0"/>
              <a:t>Data base technologies to store data for the website</a:t>
            </a:r>
          </a:p>
          <a:p>
            <a:pPr lvl="1">
              <a:buSzPct val="100000"/>
              <a:buFont typeface="Wingdings" pitchFamily="2" charset="2"/>
              <a:buChar char="Ø"/>
            </a:pPr>
            <a:r>
              <a:rPr lang="en-CA" dirty="0"/>
              <a:t>PHP or another Back End Problem Domain language for Back End functionality</a:t>
            </a:r>
          </a:p>
          <a:p>
            <a:pPr lvl="1">
              <a:buSzPct val="100000"/>
              <a:buFont typeface="Wingdings" pitchFamily="2" charset="2"/>
              <a:buChar char="Ø"/>
            </a:pPr>
            <a:endParaRPr lang="en-GB" dirty="0"/>
          </a:p>
          <a:p>
            <a:pPr>
              <a:buNone/>
            </a:pPr>
            <a:endParaRPr lang="en-GB" dirty="0"/>
          </a:p>
        </p:txBody>
      </p:sp>
      <p:pic>
        <p:nvPicPr>
          <p:cNvPr id="10" name="markup.png" descr="markup.png">
            <a:extLst>
              <a:ext uri="{FF2B5EF4-FFF2-40B4-BE49-F238E27FC236}">
                <a16:creationId xmlns:a16="http://schemas.microsoft.com/office/drawing/2014/main" id="{A4E37212-870C-794F-872B-16DBBC6DBA8E}"/>
              </a:ext>
            </a:extLst>
          </p:cNvPr>
          <p:cNvPicPr>
            <a:picLocks noChangeAspect="1"/>
          </p:cNvPicPr>
          <p:nvPr/>
        </p:nvPicPr>
        <p:blipFill>
          <a:blip r:embed="rId2"/>
          <a:srcRect/>
          <a:stretch>
            <a:fillRect/>
          </a:stretch>
        </p:blipFill>
        <p:spPr>
          <a:xfrm>
            <a:off x="9855096" y="10565581"/>
            <a:ext cx="4673808" cy="2420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earch photos by north100">
            <a:extLst>
              <a:ext uri="{FF2B5EF4-FFF2-40B4-BE49-F238E27FC236}">
                <a16:creationId xmlns:a16="http://schemas.microsoft.com/office/drawing/2014/main" id="{802011DF-7109-4342-8354-3453353C6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1627" y="3479800"/>
            <a:ext cx="11252745" cy="9062614"/>
          </a:xfrm>
          <a:prstGeom prst="rect">
            <a:avLst/>
          </a:prstGeom>
          <a:noFill/>
          <a:extLst>
            <a:ext uri="{909E8E84-426E-40DD-AFC4-6F175D3DCCD1}">
              <a14:hiddenFill xmlns:a14="http://schemas.microsoft.com/office/drawing/2010/main">
                <a:solidFill>
                  <a:srgbClr val="FFFFFF"/>
                </a:solidFill>
              </a14:hiddenFill>
            </a:ext>
          </a:extLst>
        </p:spPr>
      </p:pic>
      <p:sp>
        <p:nvSpPr>
          <p:cNvPr id="267" name="File Extensions"/>
          <p:cNvSpPr txBox="1">
            <a:spLocks noGrp="1"/>
          </p:cNvSpPr>
          <p:nvPr>
            <p:ph type="title"/>
          </p:nvPr>
        </p:nvSpPr>
        <p:spPr>
          <a:prstGeom prst="rect">
            <a:avLst/>
          </a:prstGeom>
        </p:spPr>
        <p:txBody>
          <a:bodyPr/>
          <a:lstStyle/>
          <a:p>
            <a:r>
              <a:rPr lang="en-US" dirty="0"/>
              <a:t>JavaScript Beginnings</a:t>
            </a:r>
            <a:endParaRPr dirty="0"/>
          </a:p>
        </p:txBody>
      </p:sp>
      <p:sp>
        <p:nvSpPr>
          <p:cNvPr id="268" name="Every HTML page you create is a file and it requires an extension…"/>
          <p:cNvSpPr txBox="1">
            <a:spLocks noGrp="1"/>
          </p:cNvSpPr>
          <p:nvPr>
            <p:ph type="body" sz="half" idx="1"/>
          </p:nvPr>
        </p:nvSpPr>
        <p:spPr>
          <a:xfrm>
            <a:off x="1689100" y="3479800"/>
            <a:ext cx="16598900" cy="9622912"/>
          </a:xfrm>
          <a:prstGeom prst="rect">
            <a:avLst/>
          </a:prstGeom>
        </p:spPr>
        <p:txBody>
          <a:bodyPr>
            <a:normAutofit fontScale="77500" lnSpcReduction="20000"/>
          </a:bodyPr>
          <a:lstStyle/>
          <a:p>
            <a:pPr>
              <a:buNone/>
            </a:pPr>
            <a:endParaRPr lang="en-GB" sz="6100" dirty="0"/>
          </a:p>
          <a:p>
            <a:pPr marL="0" indent="0">
              <a:buNone/>
            </a:pPr>
            <a:r>
              <a:rPr lang="en-CA" sz="6100" dirty="0"/>
              <a:t>In summary, </a:t>
            </a:r>
            <a:r>
              <a:rPr lang="en-CA" sz="6100" i="1" dirty="0"/>
              <a:t>historically</a:t>
            </a:r>
            <a:r>
              <a:rPr lang="en-CA" sz="6100" dirty="0"/>
              <a:t>, to complete Web Development you would need to know:</a:t>
            </a:r>
          </a:p>
          <a:p>
            <a:pPr marL="1701800" lvl="1" indent="-1143000">
              <a:lnSpc>
                <a:spcPct val="140000"/>
              </a:lnSpc>
              <a:buSzPct val="100000"/>
              <a:buFont typeface="+mj-lt"/>
              <a:buAutoNum type="arabicPeriod"/>
            </a:pPr>
            <a:r>
              <a:rPr lang="en-CA" sz="6200" dirty="0"/>
              <a:t>HTML</a:t>
            </a:r>
            <a:endParaRPr lang="en-GB" sz="6200" dirty="0"/>
          </a:p>
          <a:p>
            <a:pPr marL="1701800" lvl="1" indent="-1143000">
              <a:lnSpc>
                <a:spcPct val="140000"/>
              </a:lnSpc>
              <a:buSzPct val="100000"/>
              <a:buFont typeface="+mj-lt"/>
              <a:buAutoNum type="arabicPeriod"/>
            </a:pPr>
            <a:r>
              <a:rPr lang="en-CA" sz="6200" dirty="0"/>
              <a:t>CSS</a:t>
            </a:r>
          </a:p>
          <a:p>
            <a:pPr marL="1701800" lvl="1" indent="-1143000">
              <a:lnSpc>
                <a:spcPct val="140000"/>
              </a:lnSpc>
              <a:buSzPct val="100000"/>
              <a:buFont typeface="+mj-lt"/>
              <a:buAutoNum type="arabicPeriod"/>
            </a:pPr>
            <a:r>
              <a:rPr lang="en-CA" sz="6200" dirty="0" err="1"/>
              <a:t>MySQL</a:t>
            </a:r>
            <a:r>
              <a:rPr lang="en-CA" sz="6200" dirty="0"/>
              <a:t> and SQL</a:t>
            </a:r>
          </a:p>
          <a:p>
            <a:pPr marL="1701800" lvl="1" indent="-1143000">
              <a:lnSpc>
                <a:spcPct val="140000"/>
              </a:lnSpc>
              <a:buSzPct val="100000"/>
              <a:buFont typeface="+mj-lt"/>
              <a:buAutoNum type="arabicPeriod"/>
            </a:pPr>
            <a:r>
              <a:rPr lang="en-CA" sz="6200" dirty="0" err="1"/>
              <a:t>DataBase</a:t>
            </a:r>
            <a:r>
              <a:rPr lang="en-CA" sz="6200" dirty="0"/>
              <a:t> technologies</a:t>
            </a:r>
          </a:p>
          <a:p>
            <a:pPr marL="1701800" lvl="1" indent="-1143000">
              <a:lnSpc>
                <a:spcPct val="140000"/>
              </a:lnSpc>
              <a:buSzPct val="100000"/>
              <a:buFont typeface="+mj-lt"/>
              <a:buAutoNum type="arabicPeriod"/>
            </a:pPr>
            <a:r>
              <a:rPr lang="en-CA" sz="6200" dirty="0"/>
              <a:t>JavaScript</a:t>
            </a:r>
          </a:p>
          <a:p>
            <a:pPr marL="1701800" lvl="1" indent="-1143000">
              <a:lnSpc>
                <a:spcPct val="140000"/>
              </a:lnSpc>
              <a:buSzPct val="100000"/>
              <a:buFont typeface="+mj-lt"/>
              <a:buAutoNum type="arabicPeriod"/>
            </a:pPr>
            <a:r>
              <a:rPr lang="en-CA" sz="6200" dirty="0"/>
              <a:t>PHP or another Back End Problem Domain language </a:t>
            </a:r>
          </a:p>
          <a:p>
            <a:pPr lvl="1">
              <a:lnSpc>
                <a:spcPct val="140000"/>
              </a:lnSpc>
              <a:buSzPct val="100000"/>
              <a:buFont typeface="Wingdings" pitchFamily="2" charset="2"/>
              <a:buChar char="Ø"/>
            </a:pPr>
            <a:endParaRPr lang="en-GB" sz="6200" dirty="0"/>
          </a:p>
          <a:p>
            <a:pPr>
              <a:buNone/>
            </a:pPr>
            <a:endParaRPr lang="en-GB"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ile Extensions"/>
          <p:cNvSpPr txBox="1">
            <a:spLocks noGrp="1"/>
          </p:cNvSpPr>
          <p:nvPr>
            <p:ph type="title"/>
          </p:nvPr>
        </p:nvSpPr>
        <p:spPr>
          <a:prstGeom prst="rect">
            <a:avLst/>
          </a:prstGeom>
        </p:spPr>
        <p:txBody>
          <a:bodyPr/>
          <a:lstStyle/>
          <a:p>
            <a:r>
              <a:rPr lang="en-US" dirty="0"/>
              <a:t>JavaScript Beginnings</a:t>
            </a:r>
            <a:endParaRPr dirty="0"/>
          </a:p>
        </p:txBody>
      </p:sp>
      <p:sp>
        <p:nvSpPr>
          <p:cNvPr id="268" name="Every HTML page you create is a file and it requires an extension…"/>
          <p:cNvSpPr txBox="1">
            <a:spLocks noGrp="1"/>
          </p:cNvSpPr>
          <p:nvPr>
            <p:ph type="body" sz="half" idx="1"/>
          </p:nvPr>
        </p:nvSpPr>
        <p:spPr>
          <a:xfrm>
            <a:off x="1689100" y="3479800"/>
            <a:ext cx="11329068" cy="9622912"/>
          </a:xfrm>
          <a:prstGeom prst="rect">
            <a:avLst/>
          </a:prstGeom>
        </p:spPr>
        <p:txBody>
          <a:bodyPr>
            <a:normAutofit/>
          </a:bodyPr>
          <a:lstStyle/>
          <a:p>
            <a:pPr>
              <a:buNone/>
            </a:pPr>
            <a:endParaRPr lang="en-GB" dirty="0"/>
          </a:p>
          <a:p>
            <a:pPr>
              <a:buNone/>
            </a:pPr>
            <a:r>
              <a:rPr lang="en-CA" i="1" dirty="0"/>
              <a:t>Now,</a:t>
            </a:r>
            <a:r>
              <a:rPr lang="en-CA" dirty="0"/>
              <a:t> for complete web development you only need to know:</a:t>
            </a:r>
          </a:p>
          <a:p>
            <a:pPr lvl="1">
              <a:buSzPct val="100000"/>
              <a:buFont typeface="Wingdings" pitchFamily="2" charset="2"/>
              <a:buChar char="Ø"/>
            </a:pPr>
            <a:r>
              <a:rPr lang="en-CA" dirty="0"/>
              <a:t>HTML to create web pages (front end)</a:t>
            </a:r>
            <a:endParaRPr lang="en-GB" dirty="0"/>
          </a:p>
          <a:p>
            <a:pPr lvl="1">
              <a:buSzPct val="100000"/>
              <a:buFont typeface="Wingdings" pitchFamily="2" charset="2"/>
              <a:buChar char="Ø"/>
            </a:pPr>
            <a:r>
              <a:rPr lang="en-CA" dirty="0"/>
              <a:t>CSS to style web pages (front end)</a:t>
            </a:r>
          </a:p>
          <a:p>
            <a:pPr lvl="1">
              <a:buSzPct val="100000"/>
              <a:buFont typeface="Wingdings" pitchFamily="2" charset="2"/>
              <a:buChar char="Ø"/>
            </a:pPr>
            <a:r>
              <a:rPr lang="en-CA" dirty="0"/>
              <a:t>JS for functionality (front and back end)</a:t>
            </a:r>
            <a:endParaRPr lang="en-GB" dirty="0"/>
          </a:p>
          <a:p>
            <a:endParaRPr lang="en-GB" dirty="0"/>
          </a:p>
          <a:p>
            <a:pPr>
              <a:buNone/>
            </a:pPr>
            <a:endParaRPr lang="en-GB" dirty="0"/>
          </a:p>
        </p:txBody>
      </p:sp>
      <p:pic>
        <p:nvPicPr>
          <p:cNvPr id="10244" name="Picture 4">
            <a:extLst>
              <a:ext uri="{FF2B5EF4-FFF2-40B4-BE49-F238E27FC236}">
                <a16:creationId xmlns:a16="http://schemas.microsoft.com/office/drawing/2014/main" id="{F4F9C5A0-673D-9947-9F33-7328A215BE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278" t="7349" r="6067"/>
          <a:stretch/>
        </p:blipFill>
        <p:spPr bwMode="auto">
          <a:xfrm rot="420146">
            <a:off x="15087601" y="4343233"/>
            <a:ext cx="6015789" cy="6648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legos.jpg" descr="legos.jpg"/>
          <p:cNvPicPr>
            <a:picLocks noGrp="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746658" y="3669307"/>
            <a:ext cx="8884749" cy="8256986"/>
          </a:xfrm>
          <a:prstGeom prst="rect">
            <a:avLst/>
          </a:prstGeom>
        </p:spPr>
      </p:pic>
      <p:sp>
        <p:nvSpPr>
          <p:cNvPr id="228" name="Web Elements"/>
          <p:cNvSpPr txBox="1">
            <a:spLocks noGrp="1"/>
          </p:cNvSpPr>
          <p:nvPr>
            <p:ph type="title"/>
          </p:nvPr>
        </p:nvSpPr>
        <p:spPr>
          <a:prstGeom prst="rect">
            <a:avLst/>
          </a:prstGeom>
        </p:spPr>
        <p:txBody>
          <a:bodyPr/>
          <a:lstStyle/>
          <a:p>
            <a:r>
              <a:rPr lang="en-US" dirty="0"/>
              <a:t>Review</a:t>
            </a:r>
            <a:endParaRPr dirty="0"/>
          </a:p>
        </p:txBody>
      </p:sp>
      <p:sp>
        <p:nvSpPr>
          <p:cNvPr id="229" name="Every web page is made up of elements…"/>
          <p:cNvSpPr txBox="1">
            <a:spLocks noGrp="1"/>
          </p:cNvSpPr>
          <p:nvPr>
            <p:ph type="body" sz="half" idx="1"/>
          </p:nvPr>
        </p:nvSpPr>
        <p:spPr>
          <a:prstGeom prst="rect">
            <a:avLst/>
          </a:prstGeom>
        </p:spPr>
        <p:txBody>
          <a:bodyPr/>
          <a:lstStyle/>
          <a:p>
            <a:pPr marL="0" indent="0">
              <a:buNone/>
            </a:pPr>
            <a:r>
              <a:rPr lang="en-US" dirty="0"/>
              <a:t>A quick review of yesterday:</a:t>
            </a:r>
            <a:endParaRPr dirty="0"/>
          </a:p>
          <a:p>
            <a:r>
              <a:rPr lang="en-US" dirty="0"/>
              <a:t>Programming is manipulating data</a:t>
            </a:r>
            <a:endParaRPr dirty="0"/>
          </a:p>
          <a:p>
            <a:r>
              <a:rPr lang="en-US" dirty="0"/>
              <a:t>Computer architectures</a:t>
            </a:r>
          </a:p>
          <a:p>
            <a:r>
              <a:rPr lang="en-US" dirty="0"/>
              <a:t>Computer instructions</a:t>
            </a:r>
            <a:endParaRPr dirty="0"/>
          </a:p>
          <a:p>
            <a:r>
              <a:rPr lang="en-US" dirty="0"/>
              <a:t>Programming paradigms</a:t>
            </a:r>
            <a:endParaRPr b="1"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ear” and Share"/>
          <p:cNvSpPr txBox="1">
            <a:spLocks noGrp="1"/>
          </p:cNvSpPr>
          <p:nvPr>
            <p:ph type="title"/>
          </p:nvPr>
        </p:nvSpPr>
        <p:spPr>
          <a:prstGeom prst="rect">
            <a:avLst/>
          </a:prstGeom>
        </p:spPr>
        <p:txBody>
          <a:bodyPr/>
          <a:lstStyle/>
          <a:p>
            <a:r>
              <a:rPr lang="en-CA" b="0" dirty="0"/>
              <a:t>Discussion</a:t>
            </a:r>
            <a:endParaRPr b="0" dirty="0"/>
          </a:p>
        </p:txBody>
      </p:sp>
      <p:sp>
        <p:nvSpPr>
          <p:cNvPr id="320" name="Sharing your coding knowledge"/>
          <p:cNvSpPr txBox="1">
            <a:spLocks noGrp="1"/>
          </p:cNvSpPr>
          <p:nvPr>
            <p:ph type="body" idx="13"/>
          </p:nvPr>
        </p:nvSpPr>
        <p:spPr>
          <a:xfrm>
            <a:off x="1231900" y="8228558"/>
            <a:ext cx="6600246" cy="2897684"/>
          </a:xfrm>
          <a:prstGeom prst="rect">
            <a:avLst/>
          </a:prstGeom>
        </p:spPr>
        <p:txBody>
          <a:bodyPr/>
          <a:lstStyle/>
          <a:p>
            <a:r>
              <a:rPr dirty="0"/>
              <a:t>Sharing your coding knowledge</a:t>
            </a:r>
          </a:p>
        </p:txBody>
      </p:sp>
      <p:sp>
        <p:nvSpPr>
          <p:cNvPr id="321" name="Find a partner to talk to…"/>
          <p:cNvSpPr txBox="1">
            <a:spLocks noGrp="1"/>
          </p:cNvSpPr>
          <p:nvPr>
            <p:ph type="body" sz="half" idx="1"/>
          </p:nvPr>
        </p:nvSpPr>
        <p:spPr>
          <a:prstGeom prst="rect">
            <a:avLst/>
          </a:prstGeom>
        </p:spPr>
        <p:txBody>
          <a:bodyPr/>
          <a:lstStyle/>
          <a:p>
            <a:pPr>
              <a:buNone/>
            </a:pPr>
            <a:r>
              <a:rPr lang="en-GB" sz="7500" dirty="0"/>
              <a:t>Are you currently more interested in front end web development or back end web development? </a:t>
            </a:r>
          </a:p>
        </p:txBody>
      </p:sp>
      <p:pic>
        <p:nvPicPr>
          <p:cNvPr id="5" name="Picture 4">
            <a:extLst>
              <a:ext uri="{FF2B5EF4-FFF2-40B4-BE49-F238E27FC236}">
                <a16:creationId xmlns:a16="http://schemas.microsoft.com/office/drawing/2014/main" id="{02C2AC77-5C39-9A49-AF8A-63D95619E1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52" y="206477"/>
            <a:ext cx="8760542" cy="5840361"/>
          </a:xfrm>
          <a:prstGeom prst="rect">
            <a:avLst/>
          </a:prstGeom>
        </p:spPr>
      </p:pic>
    </p:spTree>
    <p:extLst>
      <p:ext uri="{BB962C8B-B14F-4D97-AF65-F5344CB8AC3E}">
        <p14:creationId xmlns:p14="http://schemas.microsoft.com/office/powerpoint/2010/main" val="7170464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ile Extensions"/>
          <p:cNvSpPr txBox="1">
            <a:spLocks noGrp="1"/>
          </p:cNvSpPr>
          <p:nvPr>
            <p:ph type="title"/>
          </p:nvPr>
        </p:nvSpPr>
        <p:spPr>
          <a:prstGeom prst="rect">
            <a:avLst/>
          </a:prstGeom>
        </p:spPr>
        <p:txBody>
          <a:bodyPr/>
          <a:lstStyle/>
          <a:p>
            <a:r>
              <a:rPr lang="en-CA" sz="11200" i="0" u="none" strike="noStrike" cap="none" spc="0" baseline="0" dirty="0">
                <a:ln>
                  <a:noFill/>
                </a:ln>
                <a:solidFill>
                  <a:srgbClr val="000000"/>
                </a:solidFill>
                <a:uFillTx/>
                <a:sym typeface="Helvetica Neue"/>
              </a:rPr>
              <a:t>ECMAScript</a:t>
            </a:r>
            <a:r>
              <a:rPr lang="en-GB" dirty="0"/>
              <a:t> </a:t>
            </a:r>
            <a:endParaRPr dirty="0"/>
          </a:p>
        </p:txBody>
      </p:sp>
      <p:sp>
        <p:nvSpPr>
          <p:cNvPr id="268" name="Every HTML page you create is a file and it requires an extension…"/>
          <p:cNvSpPr txBox="1">
            <a:spLocks noGrp="1"/>
          </p:cNvSpPr>
          <p:nvPr>
            <p:ph type="body" sz="half" idx="1"/>
          </p:nvPr>
        </p:nvSpPr>
        <p:spPr>
          <a:xfrm>
            <a:off x="1689100" y="3479800"/>
            <a:ext cx="12131569" cy="9622912"/>
          </a:xfrm>
          <a:prstGeom prst="rect">
            <a:avLst/>
          </a:prstGeom>
        </p:spPr>
        <p:txBody>
          <a:bodyPr>
            <a:normAutofit/>
          </a:bodyPr>
          <a:lstStyle/>
          <a:p>
            <a:r>
              <a:rPr lang="en-CA" sz="4800" i="0" u="none" strike="noStrike" cap="none" spc="0" baseline="0" dirty="0">
                <a:ln>
                  <a:noFill/>
                </a:ln>
                <a:solidFill>
                  <a:srgbClr val="000000"/>
                </a:solidFill>
                <a:uFillTx/>
                <a:sym typeface="Helvetica Neue"/>
              </a:rPr>
              <a:t>European Computer Manufacturer Association (EMCA)</a:t>
            </a:r>
          </a:p>
          <a:p>
            <a:r>
              <a:rPr lang="en-CA" sz="4800" i="0" u="none" strike="noStrike" cap="none" spc="0" baseline="0" dirty="0">
                <a:ln>
                  <a:noFill/>
                </a:ln>
                <a:solidFill>
                  <a:srgbClr val="000000"/>
                </a:solidFill>
                <a:uFillTx/>
                <a:sym typeface="Helvetica Neue"/>
              </a:rPr>
              <a:t>JavaScript began as ECMAScript</a:t>
            </a:r>
            <a:endParaRPr lang="en-GB" sz="4800" i="0" u="none" strike="noStrike" cap="none" spc="0" baseline="0" dirty="0">
              <a:ln>
                <a:noFill/>
              </a:ln>
              <a:solidFill>
                <a:srgbClr val="000000"/>
              </a:solidFill>
              <a:uFillTx/>
              <a:sym typeface="Helvetica Neue"/>
            </a:endParaRPr>
          </a:p>
          <a:p>
            <a:r>
              <a:rPr lang="en-CA" dirty="0"/>
              <a:t>Originally d</a:t>
            </a:r>
            <a:r>
              <a:rPr lang="en-CA" sz="4800" i="0" u="none" strike="noStrike" cap="none" spc="0" baseline="0" dirty="0">
                <a:ln>
                  <a:noFill/>
                </a:ln>
                <a:solidFill>
                  <a:srgbClr val="000000"/>
                </a:solidFill>
                <a:uFillTx/>
                <a:sym typeface="Helvetica Neue"/>
              </a:rPr>
              <a:t>eveloped by Netscape (one of the first widely used web browsers) to ensure standardization and compatibility for web browsers</a:t>
            </a:r>
          </a:p>
          <a:p>
            <a:pPr marL="705852" marR="0" indent="-705852" algn="l" defTabSz="825500" rtl="0" eaLnBrk="1" fontAlgn="auto" latinLnBrk="0" hangingPunct="1">
              <a:lnSpc>
                <a:spcPct val="120000"/>
              </a:lnSpc>
              <a:spcBef>
                <a:spcPts val="4500"/>
              </a:spcBef>
              <a:spcAft>
                <a:spcPts val="0"/>
              </a:spcAft>
              <a:buClrTx/>
              <a:buSzPct val="125000"/>
              <a:buFontTx/>
              <a:buNone/>
              <a:tabLst/>
              <a:defRPr/>
            </a:pPr>
            <a:endParaRPr lang="en-GB" sz="4800" i="0" u="none" strike="noStrike" cap="none" spc="0" baseline="0" dirty="0">
              <a:ln>
                <a:noFill/>
              </a:ln>
              <a:solidFill>
                <a:srgbClr val="000000"/>
              </a:solidFill>
              <a:uFillTx/>
              <a:sym typeface="Helvetica Neue"/>
            </a:endParaRPr>
          </a:p>
          <a:p>
            <a:pPr>
              <a:buNone/>
            </a:pPr>
            <a:endParaRPr lang="en-GB" dirty="0"/>
          </a:p>
        </p:txBody>
      </p:sp>
      <p:pic>
        <p:nvPicPr>
          <p:cNvPr id="11266" name="Picture 2">
            <a:extLst>
              <a:ext uri="{FF2B5EF4-FFF2-40B4-BE49-F238E27FC236}">
                <a16:creationId xmlns:a16="http://schemas.microsoft.com/office/drawing/2014/main" id="{D5ED7C6A-8D53-0244-9EC5-A1AFB7ED0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3326" y="3874169"/>
            <a:ext cx="7395410" cy="7395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File Extensions"/>
          <p:cNvSpPr txBox="1">
            <a:spLocks noGrp="1"/>
          </p:cNvSpPr>
          <p:nvPr>
            <p:ph type="title"/>
          </p:nvPr>
        </p:nvSpPr>
        <p:spPr>
          <a:prstGeom prst="rect">
            <a:avLst/>
          </a:prstGeom>
        </p:spPr>
        <p:txBody>
          <a:bodyPr/>
          <a:lstStyle/>
          <a:p>
            <a:r>
              <a:rPr lang="en-CA" sz="11200" i="0" u="none" strike="noStrike" cap="none" spc="0" baseline="0" dirty="0">
                <a:ln>
                  <a:noFill/>
                </a:ln>
                <a:solidFill>
                  <a:srgbClr val="000000"/>
                </a:solidFill>
                <a:uFillTx/>
                <a:sym typeface="Helvetica Neue"/>
              </a:rPr>
              <a:t>ECMAScript</a:t>
            </a:r>
            <a:r>
              <a:rPr lang="en-GB" dirty="0"/>
              <a:t> Versions</a:t>
            </a:r>
            <a:endParaRPr dirty="0"/>
          </a:p>
        </p:txBody>
      </p:sp>
      <p:sp>
        <p:nvSpPr>
          <p:cNvPr id="4" name="TextBox 3">
            <a:extLst>
              <a:ext uri="{FF2B5EF4-FFF2-40B4-BE49-F238E27FC236}">
                <a16:creationId xmlns:a16="http://schemas.microsoft.com/office/drawing/2014/main" id="{6A89E9CD-4F3A-2849-94E1-1922FEBE0D9D}"/>
              </a:ext>
            </a:extLst>
          </p:cNvPr>
          <p:cNvSpPr txBox="1"/>
          <p:nvPr/>
        </p:nvSpPr>
        <p:spPr>
          <a:xfrm>
            <a:off x="12597871" y="5396776"/>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
        <p:nvSpPr>
          <p:cNvPr id="5" name="TextBox 4">
            <a:extLst>
              <a:ext uri="{FF2B5EF4-FFF2-40B4-BE49-F238E27FC236}">
                <a16:creationId xmlns:a16="http://schemas.microsoft.com/office/drawing/2014/main" id="{FEFB355F-A5F5-C942-8677-EF039A12E230}"/>
              </a:ext>
            </a:extLst>
          </p:cNvPr>
          <p:cNvSpPr txBox="1"/>
          <p:nvPr/>
        </p:nvSpPr>
        <p:spPr>
          <a:xfrm>
            <a:off x="4286780" y="7173735"/>
            <a:ext cx="8692219" cy="2394783"/>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000" u="sng">
                <a:solidFill>
                  <a:schemeClr val="dk1"/>
                </a:solidFill>
                <a:latin typeface="Calibri" panose="020F0502020204030204" pitchFamily="34" charset="0"/>
                <a:cs typeface="Calibri" panose="020F0502020204030204" pitchFamily="34" charset="0"/>
              </a:defRPr>
            </a:lvl1pPr>
            <a:lvl2pPr lvl="1" algn="l">
              <a:buSzPct val="100000"/>
              <a:buFont typeface="Wingdings" pitchFamily="2" charset="2"/>
              <a:buChar char="Ø"/>
              <a:defRPr sz="3200" b="0">
                <a:solidFill>
                  <a:schemeClr val="dk1"/>
                </a:solidFill>
                <a:latin typeface="Calibri" panose="020F0502020204030204" pitchFamily="34" charset="0"/>
                <a:cs typeface="Calibri" panose="020F0502020204030204" pitchFamily="34" charset="0"/>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CA" dirty="0"/>
              <a:t>ES5</a:t>
            </a:r>
          </a:p>
          <a:p>
            <a:pPr lvl="1"/>
            <a:r>
              <a:rPr lang="en-CA" dirty="0"/>
              <a:t>many older websites use this still use this today</a:t>
            </a:r>
          </a:p>
        </p:txBody>
      </p:sp>
      <p:sp>
        <p:nvSpPr>
          <p:cNvPr id="9" name="TextBox 8">
            <a:extLst>
              <a:ext uri="{FF2B5EF4-FFF2-40B4-BE49-F238E27FC236}">
                <a16:creationId xmlns:a16="http://schemas.microsoft.com/office/drawing/2014/main" id="{8A777265-CDBD-F748-BD9E-EA477287C4EA}"/>
              </a:ext>
            </a:extLst>
          </p:cNvPr>
          <p:cNvSpPr txBox="1"/>
          <p:nvPr/>
        </p:nvSpPr>
        <p:spPr>
          <a:xfrm>
            <a:off x="10524321" y="5155684"/>
            <a:ext cx="7618523" cy="1702316"/>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000" u="sng">
                <a:solidFill>
                  <a:schemeClr val="dk1"/>
                </a:solidFill>
                <a:latin typeface="Calibri" panose="020F0502020204030204" pitchFamily="34" charset="0"/>
                <a:cs typeface="Calibri" panose="020F0502020204030204" pitchFamily="34" charset="0"/>
              </a:defRPr>
            </a:lvl1pPr>
            <a:lvl2pPr lvl="1" algn="l">
              <a:buSzPct val="100000"/>
              <a:buFont typeface="Wingdings" pitchFamily="2" charset="2"/>
              <a:buChar char="Ø"/>
              <a:defRPr sz="3200" b="0">
                <a:solidFill>
                  <a:schemeClr val="dk1"/>
                </a:solidFill>
                <a:latin typeface="Calibri" panose="020F0502020204030204" pitchFamily="34" charset="0"/>
                <a:cs typeface="Calibri" panose="020F0502020204030204" pitchFamily="34" charset="0"/>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CA" dirty="0"/>
              <a:t>ES6 aka ES2015</a:t>
            </a:r>
          </a:p>
          <a:p>
            <a:pPr lvl="1"/>
            <a:r>
              <a:rPr lang="en-CA" dirty="0"/>
              <a:t>most commonly used today</a:t>
            </a:r>
          </a:p>
        </p:txBody>
      </p:sp>
      <p:sp>
        <p:nvSpPr>
          <p:cNvPr id="10" name="TextBox 9">
            <a:extLst>
              <a:ext uri="{FF2B5EF4-FFF2-40B4-BE49-F238E27FC236}">
                <a16:creationId xmlns:a16="http://schemas.microsoft.com/office/drawing/2014/main" id="{5E4B1DA9-6651-7144-BB96-72D2888BDDC0}"/>
              </a:ext>
            </a:extLst>
          </p:cNvPr>
          <p:cNvSpPr txBox="1"/>
          <p:nvPr/>
        </p:nvSpPr>
        <p:spPr>
          <a:xfrm>
            <a:off x="551975" y="10049721"/>
            <a:ext cx="8692220" cy="2394783"/>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r>
              <a:rPr lang="en-CA" sz="4000" u="sng" dirty="0">
                <a:latin typeface="Calibri" panose="020F0502020204030204" pitchFamily="34" charset="0"/>
                <a:cs typeface="Calibri" panose="020F0502020204030204" pitchFamily="34" charset="0"/>
              </a:rPr>
              <a:t>ES3 </a:t>
            </a:r>
          </a:p>
          <a:p>
            <a:pPr lvl="1" algn="l">
              <a:buSzPct val="100000"/>
              <a:buFont typeface="Wingdings" pitchFamily="2" charset="2"/>
              <a:buChar char="Ø"/>
            </a:pPr>
            <a:r>
              <a:rPr lang="en-CA" sz="3200" b="0" dirty="0">
                <a:latin typeface="Calibri" panose="020F0502020204030204" pitchFamily="34" charset="0"/>
                <a:cs typeface="Calibri" panose="020F0502020204030204" pitchFamily="34" charset="0"/>
              </a:rPr>
              <a:t>Many older websites still use this</a:t>
            </a:r>
          </a:p>
          <a:p>
            <a:pPr lvl="1" algn="l">
              <a:buSzPct val="100000"/>
              <a:buFont typeface="Wingdings" pitchFamily="2" charset="2"/>
              <a:buChar char="Ø"/>
            </a:pPr>
            <a:r>
              <a:rPr lang="en-CA" sz="3200" b="0" dirty="0">
                <a:latin typeface="Calibri" panose="020F0502020204030204" pitchFamily="34" charset="0"/>
                <a:cs typeface="Calibri" panose="020F0502020204030204" pitchFamily="34" charset="0"/>
              </a:rPr>
              <a:t>Used up until 2010</a:t>
            </a:r>
          </a:p>
        </p:txBody>
      </p:sp>
      <p:sp>
        <p:nvSpPr>
          <p:cNvPr id="13" name="TextBox 12">
            <a:extLst>
              <a:ext uri="{FF2B5EF4-FFF2-40B4-BE49-F238E27FC236}">
                <a16:creationId xmlns:a16="http://schemas.microsoft.com/office/drawing/2014/main" id="{8097AE05-5720-9A44-80D9-BD755ADEBE0C}"/>
              </a:ext>
            </a:extLst>
          </p:cNvPr>
          <p:cNvSpPr txBox="1"/>
          <p:nvPr/>
        </p:nvSpPr>
        <p:spPr>
          <a:xfrm>
            <a:off x="15711517" y="3137633"/>
            <a:ext cx="8192697" cy="1702316"/>
          </a:xfrm>
          <a:prstGeom prst="ellipse">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000" u="sng">
                <a:solidFill>
                  <a:schemeClr val="dk1"/>
                </a:solidFill>
                <a:latin typeface="Calibri" panose="020F0502020204030204" pitchFamily="34" charset="0"/>
                <a:cs typeface="Calibri" panose="020F0502020204030204" pitchFamily="34" charset="0"/>
              </a:defRPr>
            </a:lvl1pPr>
            <a:lvl2pPr lvl="1" algn="l">
              <a:buSzPct val="100000"/>
              <a:buFont typeface="Wingdings" pitchFamily="2" charset="2"/>
              <a:buChar char="Ø"/>
              <a:defRPr sz="3200" b="0">
                <a:solidFill>
                  <a:schemeClr val="dk1"/>
                </a:solidFill>
                <a:latin typeface="Calibri" panose="020F0502020204030204" pitchFamily="34" charset="0"/>
                <a:cs typeface="Calibri" panose="020F0502020204030204" pitchFamily="34" charset="0"/>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CA" dirty="0"/>
              <a:t>ES7</a:t>
            </a:r>
          </a:p>
          <a:p>
            <a:pPr lvl="1"/>
            <a:r>
              <a:rPr lang="en-CA" dirty="0"/>
              <a:t>Currently being developed</a:t>
            </a:r>
          </a:p>
        </p:txBody>
      </p:sp>
      <p:sp>
        <p:nvSpPr>
          <p:cNvPr id="8" name="Down Arrow 7">
            <a:extLst>
              <a:ext uri="{FF2B5EF4-FFF2-40B4-BE49-F238E27FC236}">
                <a16:creationId xmlns:a16="http://schemas.microsoft.com/office/drawing/2014/main" id="{E68420C2-5B75-B14E-B500-E3303734DA22}"/>
              </a:ext>
            </a:extLst>
          </p:cNvPr>
          <p:cNvSpPr/>
          <p:nvPr/>
        </p:nvSpPr>
        <p:spPr>
          <a:xfrm rot="13706951">
            <a:off x="5580696" y="9103478"/>
            <a:ext cx="959488" cy="1538302"/>
          </a:xfrm>
          <a:prstGeom prst="down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Down Arrow 16">
            <a:extLst>
              <a:ext uri="{FF2B5EF4-FFF2-40B4-BE49-F238E27FC236}">
                <a16:creationId xmlns:a16="http://schemas.microsoft.com/office/drawing/2014/main" id="{8926F7C7-3751-7D44-8B74-C94809FE6646}"/>
              </a:ext>
            </a:extLst>
          </p:cNvPr>
          <p:cNvSpPr/>
          <p:nvPr/>
        </p:nvSpPr>
        <p:spPr>
          <a:xfrm rot="13706951">
            <a:off x="10938391" y="6642305"/>
            <a:ext cx="959488" cy="1538302"/>
          </a:xfrm>
          <a:prstGeom prst="down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Down Arrow 17">
            <a:extLst>
              <a:ext uri="{FF2B5EF4-FFF2-40B4-BE49-F238E27FC236}">
                <a16:creationId xmlns:a16="http://schemas.microsoft.com/office/drawing/2014/main" id="{C5D882C1-B8CF-1B48-8500-24442F17EFE3}"/>
              </a:ext>
            </a:extLst>
          </p:cNvPr>
          <p:cNvSpPr/>
          <p:nvPr/>
        </p:nvSpPr>
        <p:spPr>
          <a:xfrm rot="13706951">
            <a:off x="16769286" y="4415001"/>
            <a:ext cx="959488" cy="1538302"/>
          </a:xfrm>
          <a:prstGeom prst="down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34B842C-BF47-DD41-B10F-5C7C9F998C6B}"/>
              </a:ext>
            </a:extLst>
          </p:cNvPr>
          <p:cNvSpPr/>
          <p:nvPr/>
        </p:nvSpPr>
        <p:spPr>
          <a:xfrm>
            <a:off x="13079388" y="9710768"/>
            <a:ext cx="9615512" cy="2062103"/>
          </a:xfrm>
          <a:prstGeom prst="rect">
            <a:avLst/>
          </a:prstGeom>
        </p:spPr>
        <p:txBody>
          <a:bodyPr wrap="square">
            <a:spAutoFit/>
          </a:bodyPr>
          <a:lstStyle/>
          <a:p>
            <a:r>
              <a:rPr lang="en-CA" sz="3200" b="0" dirty="0"/>
              <a:t>We will be concentrating on techniques that are based on ES5 and that are compatible with most versions of JavaScript you will encounter in the field.</a:t>
            </a:r>
            <a:endParaRPr lang="en-US" b="0" dirty="0"/>
          </a:p>
        </p:txBody>
      </p:sp>
      <p:sp>
        <p:nvSpPr>
          <p:cNvPr id="12" name="Bent Arrow 11">
            <a:extLst>
              <a:ext uri="{FF2B5EF4-FFF2-40B4-BE49-F238E27FC236}">
                <a16:creationId xmlns:a16="http://schemas.microsoft.com/office/drawing/2014/main" id="{5F50A33B-1180-E649-89A1-78490331C836}"/>
              </a:ext>
            </a:extLst>
          </p:cNvPr>
          <p:cNvSpPr/>
          <p:nvPr/>
        </p:nvSpPr>
        <p:spPr>
          <a:xfrm rot="15006972">
            <a:off x="11823731" y="9600878"/>
            <a:ext cx="1534276" cy="1075382"/>
          </a:xfrm>
          <a:prstGeom prst="bentArrow">
            <a:avLst>
              <a:gd name="adj1" fmla="val 14423"/>
              <a:gd name="adj2" fmla="val 21320"/>
              <a:gd name="adj3" fmla="val 25000"/>
              <a:gd name="adj4" fmla="val 57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Viewing the source code"/>
          <p:cNvSpPr txBox="1">
            <a:spLocks noGrp="1"/>
          </p:cNvSpPr>
          <p:nvPr>
            <p:ph type="body" idx="13"/>
          </p:nvPr>
        </p:nvSpPr>
        <p:spPr>
          <a:xfrm>
            <a:off x="1244193" y="8225482"/>
            <a:ext cx="8077607" cy="3561656"/>
          </a:xfrm>
          <a:prstGeom prst="rect">
            <a:avLst/>
          </a:prstGeom>
        </p:spPr>
        <p:txBody>
          <a:bodyPr/>
          <a:lstStyle/>
          <a:p>
            <a:r>
              <a:rPr lang="en-US" dirty="0"/>
              <a:t>Brief history of JavaScript</a:t>
            </a:r>
            <a:endParaRPr dirty="0"/>
          </a:p>
        </p:txBody>
      </p:sp>
      <p:sp>
        <p:nvSpPr>
          <p:cNvPr id="251" name="Activity 2"/>
          <p:cNvSpPr txBox="1">
            <a:spLocks noGrp="1"/>
          </p:cNvSpPr>
          <p:nvPr>
            <p:ph type="title"/>
          </p:nvPr>
        </p:nvSpPr>
        <p:spPr>
          <a:prstGeom prst="rect">
            <a:avLst/>
          </a:prstGeom>
        </p:spPr>
        <p:txBody>
          <a:bodyPr/>
          <a:lstStyle/>
          <a:p>
            <a:r>
              <a:rPr dirty="0"/>
              <a:t>Activity </a:t>
            </a:r>
            <a:r>
              <a:rPr lang="en-US" dirty="0"/>
              <a:t>1</a:t>
            </a:r>
            <a:endParaRPr dirty="0"/>
          </a:p>
        </p:txBody>
      </p:sp>
      <p:sp>
        <p:nvSpPr>
          <p:cNvPr id="252" name="Return to the same website as before…"/>
          <p:cNvSpPr txBox="1">
            <a:spLocks noGrp="1"/>
          </p:cNvSpPr>
          <p:nvPr>
            <p:ph type="body" idx="1"/>
          </p:nvPr>
        </p:nvSpPr>
        <p:spPr>
          <a:xfrm>
            <a:off x="11534635" y="1228827"/>
            <a:ext cx="11942946" cy="11258346"/>
          </a:xfrm>
          <a:prstGeom prst="rect">
            <a:avLst/>
          </a:prstGeom>
        </p:spPr>
        <p:txBody>
          <a:bodyPr>
            <a:normAutofit/>
          </a:bodyPr>
          <a:lstStyle/>
          <a:p>
            <a:pPr marL="0" indent="0">
              <a:buNone/>
            </a:pPr>
            <a:r>
              <a:rPr lang="en-CA" dirty="0"/>
              <a:t>Watch the video A Brief History of JavaScript by the Creator of JavaScript.</a:t>
            </a:r>
          </a:p>
          <a:p>
            <a:pPr marL="0" indent="0">
              <a:buNone/>
            </a:pPr>
            <a:r>
              <a:rPr lang="en-US" dirty="0">
                <a:hlinkClick r:id="rId3"/>
              </a:rPr>
              <a:t>https://www.youtube.com/watch?v=3-9fnjzmXWA</a:t>
            </a:r>
            <a:endParaRPr lang="en-US" dirty="0"/>
          </a:p>
          <a:p>
            <a:pPr marL="0" indent="0">
              <a:buNone/>
            </a:pPr>
            <a:r>
              <a:rPr lang="en-CA" dirty="0"/>
              <a:t>Create a word document and answer the following</a:t>
            </a:r>
          </a:p>
          <a:p>
            <a:pPr marL="0" indent="0"/>
            <a:r>
              <a:rPr lang="en-US" dirty="0"/>
              <a:t> Why was JavaScript created?</a:t>
            </a:r>
          </a:p>
          <a:p>
            <a:pPr marL="0" indent="0"/>
            <a:r>
              <a:rPr lang="en-US" dirty="0"/>
              <a:t> How long did it take to develop JavaScript?</a:t>
            </a:r>
          </a:p>
          <a:p>
            <a:pPr marL="0" indent="0"/>
            <a:r>
              <a:rPr lang="en-US" dirty="0"/>
              <a:t> What does JIT mean?</a:t>
            </a:r>
          </a:p>
          <a:p>
            <a:pPr marL="0" indent="0">
              <a:buNone/>
            </a:pPr>
            <a:endParaRPr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Image" descr="Image"/>
          <p:cNvPicPr>
            <a:picLocks noGrp="1" noChangeAspect="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prstGeom prst="rect">
            <a:avLst/>
          </a:prstGeom>
        </p:spPr>
      </p:pic>
      <p:sp>
        <p:nvSpPr>
          <p:cNvPr id="408" name="How was your day?…"/>
          <p:cNvSpPr txBox="1">
            <a:spLocks noGrp="1"/>
          </p:cNvSpPr>
          <p:nvPr>
            <p:ph type="body" sz="half" idx="1"/>
          </p:nvPr>
        </p:nvSpPr>
        <p:spPr>
          <a:prstGeom prst="rect">
            <a:avLst/>
          </a:prstGeom>
        </p:spPr>
        <p:txBody>
          <a:bodyPr/>
          <a:lstStyle/>
          <a:p>
            <a:r>
              <a:rPr dirty="0"/>
              <a:t>How was your day?</a:t>
            </a:r>
          </a:p>
          <a:p>
            <a:r>
              <a:rPr dirty="0"/>
              <a:t>How are you finding the course so far?</a:t>
            </a:r>
          </a:p>
        </p:txBody>
      </p:sp>
      <p:sp>
        <p:nvSpPr>
          <p:cNvPr id="409" name="Class Wrap-up"/>
          <p:cNvSpPr txBox="1">
            <a:spLocks noGrp="1"/>
          </p:cNvSpPr>
          <p:nvPr>
            <p:ph type="title"/>
          </p:nvPr>
        </p:nvSpPr>
        <p:spPr>
          <a:prstGeom prst="rect">
            <a:avLst/>
          </a:prstGeom>
        </p:spPr>
        <p:txBody>
          <a:bodyPr/>
          <a:lstStyle/>
          <a:p>
            <a:r>
              <a:t>Class Wrap-up</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Image Credits"/>
          <p:cNvSpPr txBox="1">
            <a:spLocks noGrp="1"/>
          </p:cNvSpPr>
          <p:nvPr>
            <p:ph type="title"/>
          </p:nvPr>
        </p:nvSpPr>
        <p:spPr>
          <a:prstGeom prst="rect">
            <a:avLst/>
          </a:prstGeom>
        </p:spPr>
        <p:txBody>
          <a:bodyPr/>
          <a:lstStyle/>
          <a:p>
            <a:r>
              <a:t>Image Credits</a:t>
            </a:r>
          </a:p>
        </p:txBody>
      </p:sp>
      <p:sp>
        <p:nvSpPr>
          <p:cNvPr id="446" name="Ruby — https://en.wikipedia.org/wiki/Ruby_(programming_language)…"/>
          <p:cNvSpPr txBox="1">
            <a:spLocks noGrp="1"/>
          </p:cNvSpPr>
          <p:nvPr>
            <p:ph type="body" idx="1"/>
          </p:nvPr>
        </p:nvSpPr>
        <p:spPr>
          <a:prstGeom prst="rect">
            <a:avLst/>
          </a:prstGeom>
        </p:spPr>
        <p:txBody>
          <a:bodyPr>
            <a:normAutofit/>
          </a:bodyPr>
          <a:lstStyle/>
          <a:p>
            <a:pPr marL="0" indent="0">
              <a:buNone/>
            </a:pPr>
            <a:r>
              <a:rPr lang="en-CA" u="sng" dirty="0">
                <a:solidFill>
                  <a:srgbClr val="005493"/>
                </a:solidFill>
                <a:hlinkClick r:id="rId2"/>
              </a:rPr>
              <a:t>No image </a:t>
            </a:r>
            <a:r>
              <a:rPr lang="en-CA" u="sng">
                <a:solidFill>
                  <a:srgbClr val="005493"/>
                </a:solidFill>
                <a:hlinkClick r:id="rId2"/>
              </a:rPr>
              <a:t>credits today</a:t>
            </a:r>
            <a:endParaRPr u="sng" dirty="0">
              <a:solidFill>
                <a:srgbClr val="005493"/>
              </a:solidFill>
              <a:hlinkClick r:id="rId2"/>
            </a:endParaRPr>
          </a:p>
        </p:txBody>
      </p:sp>
    </p:spTree>
    <p:extLst>
      <p:ext uri="{BB962C8B-B14F-4D97-AF65-F5344CB8AC3E}">
        <p14:creationId xmlns:p14="http://schemas.microsoft.com/office/powerpoint/2010/main" val="23868296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ear” and Share"/>
          <p:cNvSpPr txBox="1">
            <a:spLocks noGrp="1"/>
          </p:cNvSpPr>
          <p:nvPr>
            <p:ph type="title"/>
          </p:nvPr>
        </p:nvSpPr>
        <p:spPr>
          <a:prstGeom prst="rect">
            <a:avLst/>
          </a:prstGeom>
        </p:spPr>
        <p:txBody>
          <a:bodyPr/>
          <a:lstStyle/>
          <a:p>
            <a:r>
              <a:rPr lang="en-CA" dirty="0"/>
              <a:t>Discussion</a:t>
            </a:r>
            <a:endParaRPr dirty="0"/>
          </a:p>
        </p:txBody>
      </p:sp>
      <p:sp>
        <p:nvSpPr>
          <p:cNvPr id="320" name="Sharing your coding knowledge"/>
          <p:cNvSpPr txBox="1">
            <a:spLocks noGrp="1"/>
          </p:cNvSpPr>
          <p:nvPr>
            <p:ph type="body" idx="13"/>
          </p:nvPr>
        </p:nvSpPr>
        <p:spPr>
          <a:xfrm>
            <a:off x="1231900" y="8228558"/>
            <a:ext cx="6600246" cy="2897684"/>
          </a:xfrm>
          <a:prstGeom prst="rect">
            <a:avLst/>
          </a:prstGeom>
        </p:spPr>
        <p:txBody>
          <a:bodyPr/>
          <a:lstStyle/>
          <a:p>
            <a:r>
              <a:rPr lang="en-US" dirty="0"/>
              <a:t>How does JavaScript fit in with HTML and CSS?</a:t>
            </a:r>
            <a:endParaRPr dirty="0"/>
          </a:p>
        </p:txBody>
      </p:sp>
      <p:sp>
        <p:nvSpPr>
          <p:cNvPr id="321" name="Find a partner to talk to…"/>
          <p:cNvSpPr txBox="1">
            <a:spLocks noGrp="1"/>
          </p:cNvSpPr>
          <p:nvPr>
            <p:ph type="body" sz="half" idx="1"/>
          </p:nvPr>
        </p:nvSpPr>
        <p:spPr>
          <a:prstGeom prst="rect">
            <a:avLst/>
          </a:prstGeom>
        </p:spPr>
        <p:txBody>
          <a:bodyPr/>
          <a:lstStyle/>
          <a:p>
            <a:pPr>
              <a:buNone/>
            </a:pPr>
            <a:r>
              <a:rPr lang="en-CA" dirty="0"/>
              <a:t>     </a:t>
            </a:r>
            <a:r>
              <a:rPr lang="en-US" dirty="0"/>
              <a:t>Work with your neighbor and answer the following questions from yesterday;</a:t>
            </a:r>
          </a:p>
          <a:p>
            <a:pPr lvl="1">
              <a:buFont typeface="Arial"/>
              <a:buChar char="•"/>
            </a:pPr>
            <a:r>
              <a:rPr lang="en-GB" dirty="0"/>
              <a:t>What is HTML?</a:t>
            </a:r>
          </a:p>
          <a:p>
            <a:pPr lvl="1">
              <a:buFont typeface="Arial"/>
              <a:buChar char="•"/>
            </a:pPr>
            <a:r>
              <a:rPr lang="en-GB" dirty="0"/>
              <a:t>What is CSS3?</a:t>
            </a:r>
          </a:p>
          <a:p>
            <a:pPr lvl="1">
              <a:buFont typeface="Arial"/>
              <a:buChar char="•"/>
            </a:pPr>
            <a:r>
              <a:rPr lang="en-GB" dirty="0"/>
              <a:t>What is a Problem Domain?</a:t>
            </a:r>
          </a:p>
        </p:txBody>
      </p:sp>
      <p:pic>
        <p:nvPicPr>
          <p:cNvPr id="3" name="Picture 2">
            <a:extLst>
              <a:ext uri="{FF2B5EF4-FFF2-40B4-BE49-F238E27FC236}">
                <a16:creationId xmlns:a16="http://schemas.microsoft.com/office/drawing/2014/main" id="{416600CB-587E-1749-91AD-4A3BC27EAC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52" y="206477"/>
            <a:ext cx="8760542" cy="5840361"/>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Web Elements"/>
          <p:cNvSpPr txBox="1">
            <a:spLocks noGrp="1"/>
          </p:cNvSpPr>
          <p:nvPr>
            <p:ph type="title"/>
          </p:nvPr>
        </p:nvSpPr>
        <p:spPr>
          <a:prstGeom prst="rect">
            <a:avLst/>
          </a:prstGeom>
        </p:spPr>
        <p:txBody>
          <a:bodyPr>
            <a:normAutofit/>
          </a:bodyPr>
          <a:lstStyle/>
          <a:p>
            <a:r>
              <a:rPr lang="en-US" dirty="0"/>
              <a:t>General Programming Languages</a:t>
            </a:r>
            <a:endParaRPr dirty="0"/>
          </a:p>
        </p:txBody>
      </p:sp>
      <p:sp>
        <p:nvSpPr>
          <p:cNvPr id="229" name="Every web page is made up of elements…"/>
          <p:cNvSpPr txBox="1">
            <a:spLocks noGrp="1"/>
          </p:cNvSpPr>
          <p:nvPr>
            <p:ph type="body" sz="half" idx="1"/>
          </p:nvPr>
        </p:nvSpPr>
        <p:spPr>
          <a:prstGeom prst="rect">
            <a:avLst/>
          </a:prstGeom>
        </p:spPr>
        <p:txBody>
          <a:bodyPr>
            <a:normAutofit/>
          </a:bodyPr>
          <a:lstStyle/>
          <a:p>
            <a:r>
              <a:rPr lang="en-CA" dirty="0"/>
              <a:t>Some computer programming languages can be used for multiple </a:t>
            </a:r>
            <a:r>
              <a:rPr lang="en-CA" b="1" dirty="0"/>
              <a:t>Problem Domains</a:t>
            </a:r>
          </a:p>
          <a:p>
            <a:r>
              <a:rPr lang="en-CA" dirty="0"/>
              <a:t>These are called </a:t>
            </a:r>
            <a:r>
              <a:rPr lang="en-CA" b="1" dirty="0"/>
              <a:t>General Programming languages</a:t>
            </a:r>
            <a:endParaRPr lang="en-GB" dirty="0"/>
          </a:p>
        </p:txBody>
      </p:sp>
      <p:pic>
        <p:nvPicPr>
          <p:cNvPr id="7" name="image48.tif" descr="image48.tif">
            <a:extLst>
              <a:ext uri="{FF2B5EF4-FFF2-40B4-BE49-F238E27FC236}">
                <a16:creationId xmlns:a16="http://schemas.microsoft.com/office/drawing/2014/main" id="{22916C84-9C0A-7847-B87C-F89D76517FD1}"/>
              </a:ext>
            </a:extLst>
          </p:cNvPr>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746658" y="3669307"/>
            <a:ext cx="8884749" cy="825698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What’s behind a website?"/>
          <p:cNvSpPr txBox="1">
            <a:spLocks noGrp="1"/>
          </p:cNvSpPr>
          <p:nvPr>
            <p:ph type="title"/>
          </p:nvPr>
        </p:nvSpPr>
        <p:spPr>
          <a:prstGeom prst="rect">
            <a:avLst/>
          </a:prstGeom>
        </p:spPr>
        <p:txBody>
          <a:bodyPr>
            <a:normAutofit/>
          </a:bodyPr>
          <a:lstStyle/>
          <a:p>
            <a:r>
              <a:rPr lang="en-US" dirty="0"/>
              <a:t>General Programming Languages</a:t>
            </a:r>
            <a:endParaRPr dirty="0"/>
          </a:p>
        </p:txBody>
      </p:sp>
      <p:sp>
        <p:nvSpPr>
          <p:cNvPr id="239" name="Behind every web page there is code that makes up the website…"/>
          <p:cNvSpPr txBox="1">
            <a:spLocks noGrp="1"/>
          </p:cNvSpPr>
          <p:nvPr>
            <p:ph type="body" sz="half" idx="1"/>
          </p:nvPr>
        </p:nvSpPr>
        <p:spPr>
          <a:prstGeom prst="rect">
            <a:avLst/>
          </a:prstGeom>
        </p:spPr>
        <p:txBody>
          <a:bodyPr/>
          <a:lstStyle/>
          <a:p>
            <a:pPr marL="0" indent="0">
              <a:buNone/>
            </a:pPr>
            <a:r>
              <a:rPr lang="en-GB" dirty="0"/>
              <a:t>Examples:</a:t>
            </a:r>
          </a:p>
          <a:p>
            <a:pPr lvl="2">
              <a:buSzPct val="100000"/>
              <a:buFont typeface="Wingdings" pitchFamily="2" charset="2"/>
              <a:buChar char="Ø"/>
            </a:pPr>
            <a:r>
              <a:rPr lang="en-GB" dirty="0"/>
              <a:t>C</a:t>
            </a:r>
          </a:p>
          <a:p>
            <a:pPr lvl="2">
              <a:buSzPct val="100000"/>
              <a:buFont typeface="Wingdings" pitchFamily="2" charset="2"/>
              <a:buChar char="Ø"/>
            </a:pPr>
            <a:r>
              <a:rPr lang="en-GB" dirty="0"/>
              <a:t>Java</a:t>
            </a:r>
          </a:p>
          <a:p>
            <a:pPr lvl="2">
              <a:buSzPct val="100000"/>
              <a:buFont typeface="Wingdings" pitchFamily="2" charset="2"/>
              <a:buChar char="Ø"/>
            </a:pPr>
            <a:r>
              <a:rPr lang="en-GB" dirty="0"/>
              <a:t>Python</a:t>
            </a:r>
          </a:p>
          <a:p>
            <a:pPr>
              <a:buNone/>
            </a:pPr>
            <a:endParaRPr dirty="0"/>
          </a:p>
        </p:txBody>
      </p:sp>
      <p:pic>
        <p:nvPicPr>
          <p:cNvPr id="4098" name="Picture 2">
            <a:extLst>
              <a:ext uri="{FF2B5EF4-FFF2-40B4-BE49-F238E27FC236}">
                <a16:creationId xmlns:a16="http://schemas.microsoft.com/office/drawing/2014/main" id="{01097A6C-DFEF-D944-AE5C-D3B058EEB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594" y="3287940"/>
            <a:ext cx="4877410" cy="5645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to reselect elements in a JTree">
            <a:extLst>
              <a:ext uri="{FF2B5EF4-FFF2-40B4-BE49-F238E27FC236}">
                <a16:creationId xmlns:a16="http://schemas.microsoft.com/office/drawing/2014/main" id="{218F2821-5215-A54C-BBF5-CED0C1B1E3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79" r="22892"/>
          <a:stretch/>
        </p:blipFill>
        <p:spPr bwMode="auto">
          <a:xfrm>
            <a:off x="13383094" y="6046537"/>
            <a:ext cx="4381500" cy="630378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968C3D5-C8EF-0B40-ACAD-09FA9A152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6312" y="3479800"/>
            <a:ext cx="6190074" cy="58121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ear” and Share"/>
          <p:cNvSpPr txBox="1">
            <a:spLocks noGrp="1"/>
          </p:cNvSpPr>
          <p:nvPr>
            <p:ph type="title"/>
          </p:nvPr>
        </p:nvSpPr>
        <p:spPr>
          <a:prstGeom prst="rect">
            <a:avLst/>
          </a:prstGeom>
        </p:spPr>
        <p:txBody>
          <a:bodyPr/>
          <a:lstStyle/>
          <a:p>
            <a:r>
              <a:rPr lang="en-CA" dirty="0"/>
              <a:t>Discussion</a:t>
            </a:r>
            <a:endParaRPr dirty="0"/>
          </a:p>
        </p:txBody>
      </p:sp>
      <p:sp>
        <p:nvSpPr>
          <p:cNvPr id="320" name="Sharing your coding knowledge"/>
          <p:cNvSpPr txBox="1">
            <a:spLocks noGrp="1"/>
          </p:cNvSpPr>
          <p:nvPr>
            <p:ph type="body" idx="13"/>
          </p:nvPr>
        </p:nvSpPr>
        <p:spPr>
          <a:xfrm>
            <a:off x="1231900" y="8228558"/>
            <a:ext cx="6600246" cy="2897684"/>
          </a:xfrm>
          <a:prstGeom prst="rect">
            <a:avLst/>
          </a:prstGeom>
        </p:spPr>
        <p:txBody>
          <a:bodyPr/>
          <a:lstStyle/>
          <a:p>
            <a:r>
              <a:rPr lang="en-US" dirty="0"/>
              <a:t>Where does JavaScript fit in?</a:t>
            </a:r>
            <a:endParaRPr dirty="0"/>
          </a:p>
        </p:txBody>
      </p:sp>
      <p:sp>
        <p:nvSpPr>
          <p:cNvPr id="321" name="Find a partner to talk to…"/>
          <p:cNvSpPr txBox="1">
            <a:spLocks noGrp="1"/>
          </p:cNvSpPr>
          <p:nvPr>
            <p:ph type="body" sz="half" idx="1"/>
          </p:nvPr>
        </p:nvSpPr>
        <p:spPr>
          <a:prstGeom prst="rect">
            <a:avLst/>
          </a:prstGeom>
        </p:spPr>
        <p:txBody>
          <a:bodyPr/>
          <a:lstStyle/>
          <a:p>
            <a:pPr>
              <a:buNone/>
            </a:pPr>
            <a:r>
              <a:rPr lang="en-CA" dirty="0"/>
              <a:t>Where does </a:t>
            </a:r>
            <a:r>
              <a:rPr lang="en-CA" b="1" dirty="0"/>
              <a:t>JavaScript </a:t>
            </a:r>
            <a:r>
              <a:rPr lang="en-CA" dirty="0"/>
              <a:t>fit in? </a:t>
            </a:r>
          </a:p>
          <a:p>
            <a:pPr>
              <a:buNone/>
            </a:pPr>
            <a:r>
              <a:rPr lang="en-CA" dirty="0"/>
              <a:t>Is it a </a:t>
            </a:r>
            <a:r>
              <a:rPr lang="en-CA" b="1" dirty="0"/>
              <a:t>Specific Problem Domain </a:t>
            </a:r>
            <a:r>
              <a:rPr lang="en-CA" dirty="0"/>
              <a:t>computer programming language, or is it a </a:t>
            </a:r>
            <a:r>
              <a:rPr lang="en-CA" b="1" dirty="0"/>
              <a:t>General Programming </a:t>
            </a:r>
            <a:r>
              <a:rPr lang="en-CA" dirty="0"/>
              <a:t>Language?</a:t>
            </a:r>
            <a:endParaRPr lang="en-GB" dirty="0"/>
          </a:p>
          <a:p>
            <a:pPr>
              <a:buNone/>
            </a:pPr>
            <a:r>
              <a:rPr lang="en-CA" dirty="0"/>
              <a:t>Do a quick search and share your findings with the class</a:t>
            </a:r>
            <a:endParaRPr lang="en-GB" dirty="0"/>
          </a:p>
        </p:txBody>
      </p:sp>
      <p:pic>
        <p:nvPicPr>
          <p:cNvPr id="5" name="Picture 4">
            <a:extLst>
              <a:ext uri="{FF2B5EF4-FFF2-40B4-BE49-F238E27FC236}">
                <a16:creationId xmlns:a16="http://schemas.microsoft.com/office/drawing/2014/main" id="{0354B2EF-042F-6F40-9EB3-8D32726375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752" y="206477"/>
            <a:ext cx="8760542" cy="584036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Web Elements"/>
          <p:cNvSpPr txBox="1">
            <a:spLocks noGrp="1"/>
          </p:cNvSpPr>
          <p:nvPr>
            <p:ph type="title"/>
          </p:nvPr>
        </p:nvSpPr>
        <p:spPr>
          <a:prstGeom prst="rect">
            <a:avLst/>
          </a:prstGeom>
        </p:spPr>
        <p:txBody>
          <a:bodyPr>
            <a:normAutofit/>
          </a:bodyPr>
          <a:lstStyle/>
          <a:p>
            <a:r>
              <a:rPr lang="en-US" dirty="0"/>
              <a:t>JavaScript</a:t>
            </a:r>
            <a:endParaRPr dirty="0"/>
          </a:p>
        </p:txBody>
      </p:sp>
      <p:sp>
        <p:nvSpPr>
          <p:cNvPr id="229" name="Every web page is made up of elements…"/>
          <p:cNvSpPr txBox="1">
            <a:spLocks noGrp="1"/>
          </p:cNvSpPr>
          <p:nvPr>
            <p:ph type="body" sz="half" idx="1"/>
          </p:nvPr>
        </p:nvSpPr>
        <p:spPr>
          <a:xfrm>
            <a:off x="1689101" y="3479800"/>
            <a:ext cx="9789026" cy="8636000"/>
          </a:xfrm>
          <a:prstGeom prst="rect">
            <a:avLst/>
          </a:prstGeom>
        </p:spPr>
        <p:txBody>
          <a:bodyPr>
            <a:normAutofit/>
          </a:bodyPr>
          <a:lstStyle/>
          <a:p>
            <a:r>
              <a:rPr lang="en-CA" dirty="0"/>
              <a:t>JavaScript is a Specific Problem Domain Programming Computer Language</a:t>
            </a:r>
          </a:p>
          <a:p>
            <a:r>
              <a:rPr lang="en-CA" dirty="0"/>
              <a:t> The Problem Domain that JavaScript works well within is Web Development</a:t>
            </a:r>
            <a:endParaRPr lang="en-GB" dirty="0"/>
          </a:p>
        </p:txBody>
      </p:sp>
      <p:pic>
        <p:nvPicPr>
          <p:cNvPr id="6148" name="Picture 4">
            <a:extLst>
              <a:ext uri="{FF2B5EF4-FFF2-40B4-BE49-F238E27FC236}">
                <a16:creationId xmlns:a16="http://schemas.microsoft.com/office/drawing/2014/main" id="{32C6189E-7F7C-D54C-8759-9BAA6C1925F7}"/>
              </a:ext>
            </a:extLst>
          </p:cNvPr>
          <p:cNvPicPr>
            <a:picLocks noGrp="1" noChangeAspect="1" noChangeArrowheads="1"/>
          </p:cNvPicPr>
          <p:nvPr>
            <p:ph type="pic" sz="half" idx="13"/>
          </p:nvPr>
        </p:nvPicPr>
        <p:blipFill rotWithShape="1">
          <a:blip r:embed="rId3">
            <a:alphaModFix/>
            <a:extLst>
              <a:ext uri="{28A0092B-C50C-407E-A947-70E740481C1C}">
                <a14:useLocalDpi xmlns:a14="http://schemas.microsoft.com/office/drawing/2010/main" val="0"/>
              </a:ext>
            </a:extLst>
          </a:blip>
          <a:srcRect l="41043" t="-2295" r="-85" b="2295"/>
          <a:stretch/>
        </p:blipFill>
        <p:spPr bwMode="auto">
          <a:xfrm>
            <a:off x="12192000" y="3669307"/>
            <a:ext cx="10980822" cy="8256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8CC66E84-2B42-463F-8329-75BA0D521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3998" cy="137147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Source Code"/>
          <p:cNvSpPr txBox="1">
            <a:spLocks noGrp="1"/>
          </p:cNvSpPr>
          <p:nvPr>
            <p:ph type="title"/>
          </p:nvPr>
        </p:nvSpPr>
        <p:spPr>
          <a:xfrm>
            <a:off x="2227620" y="6260082"/>
            <a:ext cx="8072668" cy="1649064"/>
          </a:xfrm>
          <a:prstGeom prst="rect">
            <a:avLst/>
          </a:prstGeom>
        </p:spPr>
        <p:txBody>
          <a:bodyPr vert="horz" lIns="91440" tIns="45720" rIns="91440" bIns="45720" rtlCol="0" anchor="t">
            <a:normAutofit/>
          </a:bodyPr>
          <a:lstStyle/>
          <a:p>
            <a:pPr algn="l" defTabSz="914400">
              <a:lnSpc>
                <a:spcPct val="90000"/>
              </a:lnSpc>
              <a:spcBef>
                <a:spcPct val="0"/>
              </a:spcBef>
            </a:pPr>
            <a:r>
              <a:rPr lang="en-US" sz="10800" kern="1200" dirty="0">
                <a:solidFill>
                  <a:schemeClr val="tx1"/>
                </a:solidFill>
                <a:latin typeface="+mj-lt"/>
                <a:ea typeface="+mj-ea"/>
                <a:cs typeface="+mj-cs"/>
              </a:rPr>
              <a:t>JavaScript</a:t>
            </a:r>
          </a:p>
        </p:txBody>
      </p:sp>
      <p:sp>
        <p:nvSpPr>
          <p:cNvPr id="225" name="The building blocks of every website"/>
          <p:cNvSpPr txBox="1">
            <a:spLocks noGrp="1"/>
          </p:cNvSpPr>
          <p:nvPr>
            <p:ph type="body" sz="quarter" idx="1"/>
          </p:nvPr>
        </p:nvSpPr>
        <p:spPr>
          <a:xfrm>
            <a:off x="3618783" y="5312464"/>
            <a:ext cx="4004740" cy="611159"/>
          </a:xfrm>
          <a:prstGeom prst="rect">
            <a:avLst/>
          </a:prstGeom>
        </p:spPr>
        <p:txBody>
          <a:bodyPr vert="horz" lIns="91440" tIns="45720" rIns="91440" bIns="45720" rtlCol="0" anchor="b">
            <a:normAutofit lnSpcReduction="10000"/>
          </a:bodyPr>
          <a:lstStyle/>
          <a:p>
            <a:pPr algn="l" defTabSz="914400">
              <a:lnSpc>
                <a:spcPct val="90000"/>
              </a:lnSpc>
              <a:spcBef>
                <a:spcPts val="1000"/>
              </a:spcBef>
            </a:pPr>
            <a:r>
              <a:rPr lang="en-US" sz="4000" kern="1200" dirty="0">
                <a:solidFill>
                  <a:schemeClr val="tx1"/>
                </a:solidFill>
                <a:latin typeface="+mn-lt"/>
                <a:cs typeface="+mn-cs"/>
              </a:rPr>
              <a:t>Introduction to</a:t>
            </a:r>
          </a:p>
        </p:txBody>
      </p:sp>
      <p:grpSp>
        <p:nvGrpSpPr>
          <p:cNvPr id="83" name="Group 8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 y="6308634"/>
            <a:ext cx="1463040" cy="1346920"/>
            <a:chOff x="3940602" y="308034"/>
            <a:chExt cx="2116791" cy="3428999"/>
          </a:xfrm>
          <a:solidFill>
            <a:schemeClr val="accent4"/>
          </a:solidFill>
        </p:grpSpPr>
        <p:sp>
          <p:nvSpPr>
            <p:cNvPr id="84" name="Rectangle 8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1620" y="1359464"/>
            <a:ext cx="12018732" cy="1084776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JavaScript - Wikipedia">
            <a:extLst>
              <a:ext uri="{FF2B5EF4-FFF2-40B4-BE49-F238E27FC236}">
                <a16:creationId xmlns:a16="http://schemas.microsoft.com/office/drawing/2014/main" id="{41244602-49AE-5B4E-B632-F7BFC6AF93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2"/>
          <a:stretch/>
        </p:blipFill>
        <p:spPr bwMode="auto">
          <a:xfrm>
            <a:off x="11844984" y="1856402"/>
            <a:ext cx="11072002" cy="9853884"/>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75136" y="12710146"/>
            <a:ext cx="12015216" cy="914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TotalTime>
  <Words>2019</Words>
  <Application>Microsoft Macintosh PowerPoint</Application>
  <PresentationFormat>Custom</PresentationFormat>
  <Paragraphs>229</Paragraphs>
  <Slides>35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Gill Sans</vt:lpstr>
      <vt:lpstr>Helvetica Neue</vt:lpstr>
      <vt:lpstr>Helvetica Neue Medium</vt:lpstr>
      <vt:lpstr>Wingdings</vt:lpstr>
      <vt:lpstr>White</vt:lpstr>
      <vt:lpstr>                        </vt:lpstr>
      <vt:lpstr> Lesson Topics</vt:lpstr>
      <vt:lpstr>Review</vt:lpstr>
      <vt:lpstr>Discussion</vt:lpstr>
      <vt:lpstr>General Programming Languages</vt:lpstr>
      <vt:lpstr>General Programming Languages</vt:lpstr>
      <vt:lpstr>Discussion</vt:lpstr>
      <vt:lpstr>JavaScript</vt:lpstr>
      <vt:lpstr>JavaScript</vt:lpstr>
      <vt:lpstr>First things first – JavaScript is not Java!</vt:lpstr>
      <vt:lpstr>JavaScript vs. Java</vt:lpstr>
      <vt:lpstr>JavaScript Beginnings</vt:lpstr>
      <vt:lpstr>Interpreter vs. Compiler</vt:lpstr>
      <vt:lpstr>JavaScript Environments</vt:lpstr>
      <vt:lpstr>JavaScript Operating Environment</vt:lpstr>
      <vt:lpstr>JavaScript Developing Environments</vt:lpstr>
      <vt:lpstr>JavaScript Developing Environments</vt:lpstr>
      <vt:lpstr>JavaScript Developing Environments</vt:lpstr>
      <vt:lpstr>JavaScript Beginnings</vt:lpstr>
      <vt:lpstr>JavaScript Beginnings</vt:lpstr>
      <vt:lpstr>Discussion</vt:lpstr>
      <vt:lpstr>JavaScript Problem Domains</vt:lpstr>
      <vt:lpstr>JavaScript Front End Development</vt:lpstr>
      <vt:lpstr>JavaScript Back End Development</vt:lpstr>
      <vt:lpstr>JavaScript Beginnings</vt:lpstr>
      <vt:lpstr>JavaScript Beginnings</vt:lpstr>
      <vt:lpstr>JavaScript Beginnings</vt:lpstr>
      <vt:lpstr>JavaScript Beginnings</vt:lpstr>
      <vt:lpstr>JavaScript Beginnings</vt:lpstr>
      <vt:lpstr>Discussion</vt:lpstr>
      <vt:lpstr>ECMAScript </vt:lpstr>
      <vt:lpstr>ECMAScript Versions</vt:lpstr>
      <vt:lpstr>Activity 1</vt:lpstr>
      <vt:lpstr>Class Wrap-up</vt:lpstr>
      <vt:lpstr>Image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Nick Adamson</dc:creator>
  <cp:lastModifiedBy>Nick Adamson</cp:lastModifiedBy>
  <cp:revision>20</cp:revision>
  <dcterms:created xsi:type="dcterms:W3CDTF">2020-09-23T02:40:00Z</dcterms:created>
  <dcterms:modified xsi:type="dcterms:W3CDTF">2020-09-23T03:57:05Z</dcterms:modified>
</cp:coreProperties>
</file>